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86" r:id="rId3"/>
    <p:sldId id="289" r:id="rId4"/>
    <p:sldId id="290" r:id="rId5"/>
    <p:sldId id="291" r:id="rId6"/>
    <p:sldId id="292" r:id="rId7"/>
    <p:sldId id="308" r:id="rId8"/>
    <p:sldId id="288" r:id="rId9"/>
    <p:sldId id="302" r:id="rId10"/>
    <p:sldId id="315" r:id="rId11"/>
    <p:sldId id="310" r:id="rId12"/>
    <p:sldId id="295" r:id="rId13"/>
    <p:sldId id="296" r:id="rId14"/>
    <p:sldId id="297" r:id="rId15"/>
    <p:sldId id="298" r:id="rId16"/>
    <p:sldId id="299" r:id="rId17"/>
    <p:sldId id="300" r:id="rId18"/>
    <p:sldId id="301" r:id="rId19"/>
    <p:sldId id="303" r:id="rId20"/>
    <p:sldId id="304" r:id="rId21"/>
    <p:sldId id="305" r:id="rId22"/>
    <p:sldId id="306" r:id="rId23"/>
    <p:sldId id="307" r:id="rId24"/>
    <p:sldId id="312" r:id="rId25"/>
    <p:sldId id="313" r:id="rId26"/>
    <p:sldId id="309" r:id="rId27"/>
    <p:sldId id="317" r:id="rId28"/>
    <p:sldId id="311" r:id="rId29"/>
    <p:sldId id="316" r:id="rId30"/>
    <p:sldId id="314" r:id="rId31"/>
    <p:sldId id="285" r:id="rId3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331"/>
    <a:srgbClr val="D5B6A2"/>
    <a:srgbClr val="C2BCBE"/>
    <a:srgbClr val="AF8D0D"/>
    <a:srgbClr val="D2C7C8"/>
    <a:srgbClr val="FDF8F1"/>
    <a:srgbClr val="FAECDA"/>
    <a:srgbClr val="F7DFC0"/>
    <a:srgbClr val="FDEEDE"/>
    <a:srgbClr val="FAD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7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96C4E-B994-4321-BAD8-26F500624868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A5288-6709-4AB4-A41A-B6A7F2E09A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212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È un progetto di 6 anni finalizzato a lavorare con le famiglie e con i medici italiani esperti di </a:t>
            </a:r>
            <a:r>
              <a:rPr lang="it-IT" dirty="0" err="1" smtClean="0"/>
              <a:t>sma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585B91-63E2-46CC-AC8F-8F17AD3A17AC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85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54103-28FC-4B32-B782-E17B1348D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3C17D-9FD4-4F3E-AF67-C5CD49975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7D25-1541-4142-BBDA-9CFD57BDB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B04E6-9041-4B41-A120-C7000FCF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FA37E-1944-41B7-BD5E-CBA8B54C2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214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8CFC7-719B-45F0-A7FA-B654F876C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52A452-3360-45CB-B5C2-58CF3CC8A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7AD4E-938D-446D-AF5D-4AE844DC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E61DF-561A-4AB0-B269-79936A4B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B71B0-5DA3-4915-BABB-5C2EEBAF5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167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7F5A96-8320-4934-AEA1-60AD974949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06E39-A0E5-4128-8C3C-BA7DAD790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7B26-933B-4A0C-8AF5-5D04835E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2E3A0-01CA-4558-98EC-2395687C7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7800D-796F-45DA-B2E1-9DE377CDD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574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4959B-E6FD-41D1-880A-BED78C75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76890-8F7D-4128-9E20-350232C228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E5286-A2F0-41B3-BC69-5C7E50A0E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C236D-9636-4D21-AF73-EB5B5B101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A8DBA-31F6-4044-A920-42EAA1F8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536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8D8A0-963A-4E4C-BFC2-097ABBB9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16F82-72D4-4ED4-9336-1FF4E60DF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C176A-F839-4672-844B-A8224F2B1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65B98-09DD-4E46-91B2-22CAB4EF7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509D0-B45C-4B16-AC78-079D6ABC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077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8637A-4A02-4431-B222-3BC0CD9A1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13C9C-17C4-4A18-9342-DFB1F8BA6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1C3C9-06E5-4312-8030-3C3496EDA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65D5C-B056-4967-847D-385E4D9AC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10EDE2-B0D8-4FCB-AD27-2B8E16842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D0D8F-08DD-4CE4-9761-280D8BB71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253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8272-D638-4DCB-8610-CF86C25E6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4EAF7-58D5-421E-B678-AF33ABF7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1968C6-87CE-4558-ACD9-169DD605B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BE32B1-2DCE-4610-B9D2-F93532F55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9A3058-BD63-409A-823B-A35AB0A6A1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4BF7B-5211-4101-BB8B-C62310483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C619F5-8FA9-4507-811D-10B8B3E8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C44418-CFC5-4862-8A27-C9FA9B129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919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E6F04-3CAC-4D8F-877E-075E1FAA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498B1A-B67E-4C46-86DD-CF74AB85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0C9E10-4A12-45EF-81D3-B54A4B85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20333-80EF-42B3-90EE-51EE09F28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837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47049A-4875-4EAC-86F2-990B5D6A7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7FC044-3EC7-4094-BA00-6C710CCCB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9172F-B835-4F91-BF4A-AA5B7FB72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28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689A8-A97E-46FF-9662-1930DDE4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38C57-B260-4765-AC4B-3D304B682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8A7B81-ACC3-4664-AA4D-9B904AFF1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F83C0-A6F7-48BA-BCF3-9FFB45E6A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0DE9F-32E8-46A8-B71E-383E210B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253B99-6D67-45AE-9DE8-29FEECC0B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4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9D6A4-7297-4E69-A529-60B0975F0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B06830-E014-4D1C-8A20-0A385F8A86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F6306-4157-4AA2-A5BA-6BCC3BFB5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01ABB-E852-4D6C-8589-8581CD5F3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0EEC8-D954-4BC5-92DB-3A8DA3E8D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0592AD-4C92-4B6A-81E9-31C5010F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87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2624D6-190E-4B49-A980-A02C529FC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984E1-C604-4F4E-858E-C191885D4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54E69-15D8-4607-AC18-D7EB07B38D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3A530-1150-4764-83F7-58F23C85D0DB}" type="datetimeFigureOut">
              <a:rPr lang="it-IT" smtClean="0"/>
              <a:t>08/09/2019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00EF5-1E47-472B-9F46-C1DAC890D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0B70D-772F-4156-BBBD-EDEC69A3D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441F95-5F58-4466-B567-A3EE93E9FE7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70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249386" y="790388"/>
            <a:ext cx="4801080" cy="296905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400" b="1" dirty="0">
                <a:solidFill>
                  <a:srgbClr val="7030A0"/>
                </a:solidFill>
                <a:latin typeface="Garamond" panose="02020404030301010803" pitchFamily="18" charset="0"/>
              </a:rPr>
              <a:t>Lupo racconta la SMA. </a:t>
            </a:r>
            <a:endParaRPr lang="it-IT" sz="4400" b="1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400" b="1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L'utilizzo della favola per raccontare la SMA a grandi e piccini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294539" y="4239701"/>
            <a:ext cx="4755927" cy="111828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2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Jacopo </a:t>
            </a:r>
            <a:r>
              <a:rPr lang="da-DK" sz="2600" cap="none" dirty="0">
                <a:solidFill>
                  <a:srgbClr val="A83331"/>
                </a:solidFill>
                <a:latin typeface="Garamond" panose="02020404030301010803" pitchFamily="18" charset="0"/>
              </a:rPr>
              <a:t>Casiraghi 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da-DK" sz="2600" i="0" u="none" strike="noStrike" kern="1200" cap="none" spc="-150" normalizeH="0" baseline="0" noProof="0" dirty="0" smtClean="0">
                <a:ln>
                  <a:noFill/>
                </a:ln>
                <a:solidFill>
                  <a:srgbClr val="A83331"/>
                </a:solidFill>
                <a:effectLst/>
                <a:uLnTx/>
                <a:uFillTx/>
                <a:latin typeface="Garamond" panose="02020404030301010803" pitchFamily="18" charset="0"/>
              </a:rPr>
              <a:t>8 settembre 2018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2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GENOVA</a:t>
            </a:r>
            <a:endParaRPr kumimoji="0" lang="en-US" sz="2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1" y="5838252"/>
            <a:ext cx="2222882" cy="88787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0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106373" y="443937"/>
            <a:ext cx="5335879" cy="2445125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«Lupo racconta la SMA» ha ricevuto il patrocinio da numerose realtà che hanno condiviso </a:t>
            </a:r>
            <a:r>
              <a:rPr lang="it-IT" sz="4000" b="1" cap="none" smtClean="0">
                <a:solidFill>
                  <a:srgbClr val="7030A0"/>
                </a:solidFill>
                <a:latin typeface="Garamond" panose="02020404030301010803" pitchFamily="18" charset="0"/>
              </a:rPr>
              <a:t>gli obiettivi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del progetto editoriale: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483" y="3353909"/>
            <a:ext cx="6491657" cy="304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40241" y="376192"/>
            <a:ext cx="11451264" cy="6163771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“Ora </a:t>
            </a: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basta bambina mia!” esplose un pomeriggio Vergine. Non ne poteva più di vederla tanto depressa. “Passi il tuo tempo a compatirti per quello che non hai. Per quanto andrai avanti?”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Stela esclamò: “fino a quando non assomiglierò alle altre!”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“Questo puoi scordartelo! Non siamo fatte per essere come le altre, è ora che qualcuno te lo dica. Guardaci: una regina senza regno e un fiore carnoso e trilobato che sembra provenire dalla luna. Se non puoi essere quello che desideri trova il coraggio di cambiare i tuoi sogni!” e le diede un colpo sulla capocchia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Favola VII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40243" y="1013709"/>
            <a:ext cx="5335879" cy="499422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I – Molle come un budino, delicato come una primula, veloce come una lepre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l’importanza della carrozzina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PROTAGONISTA: Leprotto con la SMA 1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4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anni in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44692"/>
          <a:stretch/>
        </p:blipFill>
        <p:spPr>
          <a:xfrm>
            <a:off x="6560288" y="-36886"/>
            <a:ext cx="5631712" cy="68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536461"/>
            <a:ext cx="5335879" cy="542510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La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magia più importante di tutte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la comunicazione aumentativa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Giovane Corvo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6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anni in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su</a:t>
            </a:r>
          </a:p>
          <a:p>
            <a:pPr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451" y="0"/>
            <a:ext cx="6100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408334"/>
            <a:ext cx="5335879" cy="499422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III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La stazione in cima alla salita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l’arrivo dei nuovi farmaci e l’importanza della fisioterapia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gli animali del Bosco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6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anni in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r="4937"/>
          <a:stretch/>
        </p:blipFill>
        <p:spPr>
          <a:xfrm>
            <a:off x="5913315" y="0"/>
            <a:ext cx="62786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623778"/>
            <a:ext cx="5335879" cy="4563333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IV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Il Cuore del Bosco.</a:t>
            </a: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il dolore della perdita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la mamma di un cinghiale con la SMA 0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«per genitori coraggiosi»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684" y="0"/>
            <a:ext cx="583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192891"/>
            <a:ext cx="5335879" cy="542510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V –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Servirsi di quello che serve per servire i propri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sogni.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carrozzina, PEG e TRACHEO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Guscetto, un passero con la SMA 1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6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12" y="0"/>
            <a:ext cx="5493488" cy="687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6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408336"/>
            <a:ext cx="5335879" cy="499422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VI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L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a pelle del lupo.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il desiderio di un padre di poter aiutare il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figlio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offrendo tutto sé stesso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papà Lupo e Lupetto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Dagli 8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530" y="0"/>
            <a:ext cx="5291470" cy="68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623779"/>
            <a:ext cx="5335879" cy="4563333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VII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Stela.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la diversità fisica, la bellezza e l’amore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Stela, un fiore rubato da Messer Vento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10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247" y="0"/>
            <a:ext cx="5572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7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408338"/>
            <a:ext cx="5335879" cy="499422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VIII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Rafting per topi.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il nuovo farmaco Nusinersen e il coraggio di provare la terapia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Settimo, un topolino adolescente con la SMA 2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6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237" y="0"/>
            <a:ext cx="6005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8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29610" y="1437174"/>
            <a:ext cx="11461896" cy="3701558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“</a:t>
            </a: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Leprotto non corre né salta perché ha i muscoli deboli” sentenziò il gufo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“Come possiamo renderli più forti?” chiese subito papà Lepre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“Non si può. I suoi muscoli sono così, speciali: molli come un budino, delicati come una primula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”.</a:t>
            </a: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Favola I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3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408338"/>
            <a:ext cx="5335879" cy="499422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IX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Una partita con le ciliege.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integrazione e amicizia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Romina, lumaca con la SMA 2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6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668" y="0"/>
            <a:ext cx="5776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2054668"/>
            <a:ext cx="5335879" cy="3701558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X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 tre fratelli Carpa.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risorse e limiti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tre carpe con la SMA 3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10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289" y="0"/>
            <a:ext cx="5534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37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623781"/>
            <a:ext cx="5335879" cy="4563333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XI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L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a più piccola speranza.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la speranza legata ai nuovi farmaci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Rufa, formica con la SMA 1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6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9791"/>
          <a:stretch/>
        </p:blipFill>
        <p:spPr>
          <a:xfrm>
            <a:off x="6283842" y="0"/>
            <a:ext cx="5908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563526" y="0"/>
            <a:ext cx="5447042" cy="674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GUIDA ALLA LETTURA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563526" y="1839224"/>
            <a:ext cx="5335879" cy="4132446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XII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–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Blu.</a:t>
            </a: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TEMA: accettazione e amicizia</a:t>
            </a:r>
          </a:p>
          <a:p>
            <a:pPr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PROTAGONISTA: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Viperella, affetta da SMA 2</a:t>
            </a:r>
          </a:p>
          <a:p>
            <a:pPr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Dai 12 anni in su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517" y="0"/>
            <a:ext cx="5862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18976" y="1501182"/>
            <a:ext cx="11451264" cy="3722398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“Viperella è speciale. È speciale non perché ha i muscoli deboli e fatica a sollevare la coda, no, non è speciale per questo motivo. Viperella è speciale perché sa dipingere benissimo. Non è una cosa comune essere una vipera pittore, sapete? Lei predilige Degas e, se avesse abbastanza resistenza, disegnerebbe tutù giorno e notte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Favola XII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3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-1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537043" y="202765"/>
            <a:ext cx="8363602" cy="576981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it-IT" sz="44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Come uso il libro?</a:t>
            </a:r>
          </a:p>
          <a:p>
            <a:pPr algn="ctr">
              <a:lnSpc>
                <a:spcPct val="80000"/>
              </a:lnSpc>
              <a:defRPr/>
            </a:pPr>
            <a:endParaRPr lang="it-IT" sz="44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Puoi leggerlo e poi rileggerlo (o raccontarlo) ai tuoi figli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Puoi portarlo nella scuola di tuo figlio e farlo conoscere agli insegnanti</a:t>
            </a:r>
          </a:p>
          <a:p>
            <a:pPr algn="ctr">
              <a:lnSpc>
                <a:spcPct val="80000"/>
              </a:lnSpc>
              <a:defRPr/>
            </a:pP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Puoi regalarlo agli operatori che lavorano con i tuoi figli o ad un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amico 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-1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537043" y="-289677"/>
            <a:ext cx="8363602" cy="6754702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it-IT" sz="44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Dove trovo il libro?</a:t>
            </a:r>
          </a:p>
          <a:p>
            <a:pPr algn="ctr">
              <a:lnSpc>
                <a:spcPct val="80000"/>
              </a:lnSpc>
              <a:defRPr/>
            </a:pPr>
            <a:endParaRPr lang="it-IT" sz="44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Al convegno di 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Fam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SMA (prendetelo dobbiamo finirli!)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Se sono socio mi verrà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spedito a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casa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Nei principali ospedali italiani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c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he trattano la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SMA </a:t>
            </a:r>
            <a:r>
              <a:rPr lang="it-IT" sz="4000" b="1" cap="none" smtClean="0">
                <a:solidFill>
                  <a:schemeClr val="bg1"/>
                </a:solidFill>
                <a:latin typeface="Garamond" panose="02020404030301010803" pitchFamily="18" charset="0"/>
              </a:rPr>
              <a:t>(probabilmente)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Nei Feltrinelli 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store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dal 23 settembre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al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6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ottobre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0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65439" y="168715"/>
            <a:ext cx="2207057" cy="1879521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it-IT" sz="44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In questi </a:t>
            </a:r>
            <a:r>
              <a:rPr lang="it-IT" sz="44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F</a:t>
            </a:r>
            <a:r>
              <a:rPr lang="it-IT" sz="44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eltrinelli </a:t>
            </a:r>
            <a:r>
              <a:rPr lang="it-IT" sz="44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store</a:t>
            </a:r>
            <a:r>
              <a:rPr lang="it-IT" sz="44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: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363" y="131644"/>
            <a:ext cx="6210649" cy="654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2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-1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494513" y="-249405"/>
            <a:ext cx="8363602" cy="522813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it-IT" sz="44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Il libro è </a:t>
            </a:r>
            <a:r>
              <a:rPr lang="it-IT" sz="4000" b="1" u="sng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gratuito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Il suo scopo è far conoscere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la SMA alla cittadinanza,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pertanto più ne parli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anche sui social con post </a:t>
            </a: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/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foto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meglio è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.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Ricordate di 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taggare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#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FamiglieSMA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e #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Luporaccontalasma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0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856020" y="1642804"/>
            <a:ext cx="6937106" cy="2294315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it-IT" sz="44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dal 7 ottobre, invece, troverete l’e-book gratuito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sui principali e-</a:t>
            </a:r>
            <a:r>
              <a:rPr lang="it-IT" sz="4000" b="1" cap="none" dirty="0" err="1" smtClean="0">
                <a:solidFill>
                  <a:schemeClr val="bg1"/>
                </a:solidFill>
                <a:latin typeface="Garamond" panose="02020404030301010803" pitchFamily="18" charset="0"/>
              </a:rPr>
              <a:t>store</a:t>
            </a:r>
            <a:endParaRPr lang="it-IT" sz="4000" b="1" u="sng" cap="none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2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607490" y="75695"/>
            <a:ext cx="10473069" cy="6594658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Perché un libro di favole?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Le favole sono… </a:t>
            </a:r>
          </a:p>
          <a:p>
            <a:pPr lvl="0" algn="just">
              <a:lnSpc>
                <a:spcPct val="80000"/>
              </a:lnSpc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un mediatore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simbolico di elementi psichici non verbalizzabili, ricco di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potenzialità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.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 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(Pier </a:t>
            </a:r>
            <a:r>
              <a:rPr lang="it-IT" sz="4000" b="1" cap="none" dirty="0" err="1" smtClean="0">
                <a:solidFill>
                  <a:srgbClr val="7030A0"/>
                </a:solidFill>
                <a:latin typeface="Garamond" panose="02020404030301010803" pitchFamily="18" charset="0"/>
              </a:rPr>
              <a:t>Lafforgue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; 2004) </a:t>
            </a:r>
          </a:p>
          <a:p>
            <a:pPr lvl="0" algn="just">
              <a:lnSpc>
                <a:spcPct val="80000"/>
              </a:lnSpc>
              <a:defRPr/>
            </a:pP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u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n accesso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alle emozioni, ai sogni, ai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desideri. Sono un’apertura </a:t>
            </a: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di senso che consente un importante viaggio tra simboli che possono essere utilizzati per la </a:t>
            </a: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cura. 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(Marinelli; 2004) 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just"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18976" y="2250265"/>
            <a:ext cx="11451264" cy="2224231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“Io </a:t>
            </a: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credo che non importi quanto siano forti i tuoi muscoli: se hai il cuore per ascoltare queste favole, beh, fai parte della storia anche tu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”.</a:t>
            </a: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Lupo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1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7410893" y="0"/>
            <a:ext cx="4092016" cy="643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endParaRPr lang="it-IT" sz="2400" b="1" i="1" dirty="0" smtClean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sz="2400" b="1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cs typeface="Arial" panose="020B0604020202020204" pitchFamily="34" charset="0"/>
              </a:rPr>
              <a:t>Lupo desidera ringraziare Daniela, Ilaria, Antonella, Cristina, Simona e tutti gli altri bambini (e non solo) che hanno ascoltato le favole </a:t>
            </a:r>
            <a:r>
              <a:rPr lang="it-IT" sz="2400" b="1" i="1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itchFamily="34" charset="0"/>
                <a:cs typeface="Arial" panose="020B0604020202020204" pitchFamily="34" charset="0"/>
              </a:rPr>
              <a:t>al NEMO.</a:t>
            </a:r>
            <a:endParaRPr lang="it-IT" sz="9600" b="1" spc="-150" dirty="0">
              <a:solidFill>
                <a:srgbClr val="7030A0"/>
              </a:solidFill>
              <a:latin typeface="Garamond" panose="02020404030301010803" pitchFamily="18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 eaLnBrk="1" hangingPunct="1"/>
            <a:endParaRPr lang="it-IT" sz="4400" b="1" spc="-150" dirty="0" smtClean="0">
              <a:solidFill>
                <a:srgbClr val="7030A0"/>
              </a:solidFill>
              <a:latin typeface="Garamond" panose="02020404030301010803" pitchFamily="18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sz="9600" b="1" spc="-150" dirty="0" smtClean="0">
                <a:solidFill>
                  <a:srgbClr val="7030A0"/>
                </a:solidFill>
                <a:latin typeface="Garamond" panose="02020404030301010803" pitchFamily="18" charset="0"/>
                <a:ea typeface="Roboto Black" panose="02000000000000000000" pitchFamily="2" charset="0"/>
                <a:cs typeface="Arial" panose="020B0604020202020204" pitchFamily="34" charset="0"/>
              </a:rPr>
              <a:t>Grazie!</a:t>
            </a:r>
            <a:endParaRPr lang="it-IT" sz="9600" b="1" spc="-150" dirty="0">
              <a:solidFill>
                <a:srgbClr val="7030A0"/>
              </a:solidFill>
              <a:latin typeface="Garamond" panose="02020404030301010803" pitchFamily="18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sz="2400" b="1" spc="-150" dirty="0">
                <a:solidFill>
                  <a:srgbClr val="7030A0"/>
                </a:solidFill>
                <a:latin typeface="Garamond" panose="02020404030301010803" pitchFamily="18" charset="0"/>
                <a:ea typeface="Roboto Black" panose="02000000000000000000" pitchFamily="2" charset="0"/>
                <a:cs typeface="Arial" panose="020B0604020202020204" pitchFamily="34" charset="0"/>
              </a:rPr>
              <a:t>j</a:t>
            </a:r>
            <a:r>
              <a:rPr lang="it-IT" sz="2400" b="1" spc="-150" dirty="0" smtClean="0">
                <a:solidFill>
                  <a:srgbClr val="7030A0"/>
                </a:solidFill>
                <a:latin typeface="Garamond" panose="02020404030301010803" pitchFamily="18" charset="0"/>
                <a:ea typeface="Roboto Black" panose="02000000000000000000" pitchFamily="2" charset="0"/>
                <a:cs typeface="Arial" panose="020B0604020202020204" pitchFamily="34" charset="0"/>
              </a:rPr>
              <a:t>acopo.casiraghi@gmail.com</a:t>
            </a:r>
            <a:endParaRPr lang="it-IT" sz="2400" b="1" spc="-150" dirty="0">
              <a:solidFill>
                <a:srgbClr val="7030A0"/>
              </a:solidFill>
              <a:latin typeface="Garamond" panose="02020404030301010803" pitchFamily="18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it-IT" sz="4000" b="1" spc="-150" dirty="0" smtClean="0">
                <a:solidFill>
                  <a:srgbClr val="7030A0"/>
                </a:solidFill>
                <a:latin typeface="Garamond" panose="02020404030301010803" pitchFamily="18" charset="0"/>
                <a:ea typeface="Roboto Black" panose="02000000000000000000" pitchFamily="2" charset="0"/>
                <a:cs typeface="Arial" panose="020B0604020202020204" pitchFamily="34" charset="0"/>
              </a:rPr>
              <a:t>347.2539385</a:t>
            </a:r>
          </a:p>
          <a:p>
            <a:pPr algn="ctr" eaLnBrk="1" hangingPunct="1"/>
            <a:endParaRPr lang="it-IT" sz="4000" b="1" spc="-150" dirty="0">
              <a:solidFill>
                <a:srgbClr val="7030A0"/>
              </a:solidFill>
              <a:latin typeface="Garamond" panose="02020404030301010803" pitchFamily="18" charset="0"/>
              <a:ea typeface="Roboto Black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3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-1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496550" y="197716"/>
            <a:ext cx="8363602" cy="5141953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da-DK" sz="44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Target</a:t>
            </a:r>
          </a:p>
          <a:p>
            <a:pPr lvl="0" algn="ctr">
              <a:defRPr/>
            </a:pPr>
            <a:endParaRPr lang="it-IT" sz="4400" b="1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Famiglie </a:t>
            </a: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con una storia 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di </a:t>
            </a: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SMA </a:t>
            </a:r>
          </a:p>
          <a:p>
            <a:pPr marL="571500" lvl="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Adulti</a:t>
            </a:r>
          </a:p>
          <a:p>
            <a:pPr marL="571500" lvl="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Bambini</a:t>
            </a:r>
          </a:p>
          <a:p>
            <a:pPr marL="571500" lvl="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Chiunque voglia conoscere</a:t>
            </a:r>
          </a:p>
          <a:p>
            <a:pPr lvl="0" algn="ctr">
              <a:lnSpc>
                <a:spcPct val="80000"/>
              </a:lnSpc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l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a SMA</a:t>
            </a:r>
          </a:p>
          <a:p>
            <a:pPr lvl="0" algn="ctr">
              <a:lnSpc>
                <a:spcPct val="80000"/>
              </a:lnSpc>
              <a:defRPr/>
            </a:pPr>
            <a:endParaRPr lang="it-IT" sz="4000" b="1" cap="none" dirty="0" smtClean="0">
              <a:solidFill>
                <a:srgbClr val="7030A0"/>
              </a:solidFill>
              <a:latin typeface="Garamond" panose="02020404030301010803" pitchFamily="18" charset="0"/>
            </a:endParaRPr>
          </a:p>
          <a:p>
            <a:pPr lvl="0" algn="ctr">
              <a:lnSpc>
                <a:spcPct val="80000"/>
              </a:lnSpc>
              <a:defRPr/>
            </a:pPr>
            <a:endParaRPr lang="it-IT" sz="4000" cap="none" dirty="0" smtClean="0">
              <a:solidFill>
                <a:srgbClr val="A8333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18976" y="1501182"/>
            <a:ext cx="11451264" cy="3722398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“Oh, come avrebbe desiderato cantare! Che sogno sarebbe stato cinguettare come gli altri uccelli del bosco. Gli sarebbe bastato persino gracchiare come i suoi pari ma nulla, lui non aveva neppure la forza per emettere un suono. Era come se avesse un lombrico incastrato in </a:t>
            </a: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gola”.</a:t>
            </a: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Favola II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b="7555"/>
          <a:stretch/>
        </p:blipFill>
        <p:spPr>
          <a:xfrm>
            <a:off x="-1" y="0"/>
            <a:ext cx="12207309" cy="6836735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1537043" y="-43456"/>
            <a:ext cx="8363602" cy="6262259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it-IT" sz="4400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Obiettivo</a:t>
            </a:r>
          </a:p>
          <a:p>
            <a:pPr algn="ctr">
              <a:lnSpc>
                <a:spcPct val="80000"/>
              </a:lnSpc>
              <a:defRPr/>
            </a:pPr>
            <a:endParaRPr lang="it-IT" sz="4400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Far parlare genitori e figli circa determinati aspetti della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SMA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 </a:t>
            </a: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Offrire nuovi punti di vista per 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dare </a:t>
            </a: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senso alla </a:t>
            </a: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patologia</a:t>
            </a:r>
          </a:p>
          <a:p>
            <a:pPr algn="ctr">
              <a:lnSpc>
                <a:spcPct val="80000"/>
              </a:lnSpc>
              <a:defRPr/>
            </a:pPr>
            <a:endParaRPr lang="it-IT" sz="4000" b="1" cap="none" dirty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Produrre un cambiamento </a:t>
            </a: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algn="ctr">
              <a:lnSpc>
                <a:spcPct val="80000"/>
              </a:lnSpc>
              <a:defRPr/>
            </a:pPr>
            <a:r>
              <a:rPr lang="it-IT" sz="4000" b="1" cap="none" dirty="0" smtClean="0">
                <a:solidFill>
                  <a:schemeClr val="bg1"/>
                </a:solidFill>
                <a:latin typeface="Garamond" panose="02020404030301010803" pitchFamily="18" charset="0"/>
              </a:rPr>
              <a:t>(anche terapeutico)</a:t>
            </a:r>
          </a:p>
          <a:p>
            <a:pPr algn="ctr">
              <a:lnSpc>
                <a:spcPct val="80000"/>
              </a:lnSpc>
              <a:defRPr/>
            </a:pPr>
            <a:endParaRPr lang="it-IT" sz="4000" b="1" cap="none" dirty="0" smtClean="0">
              <a:solidFill>
                <a:schemeClr val="bg1"/>
              </a:solidFill>
              <a:latin typeface="Garamond" panose="02020404030301010803" pitchFamily="18" charset="0"/>
            </a:endParaRPr>
          </a:p>
          <a:p>
            <a:pPr marL="571500" indent="-571500" algn="ctr">
              <a:lnSpc>
                <a:spcPct val="80000"/>
              </a:lnSpc>
              <a:buFont typeface="Wingdings" panose="05000000000000000000" pitchFamily="2" charset="2"/>
              <a:buChar char="ü"/>
              <a:defRPr/>
            </a:pPr>
            <a:r>
              <a:rPr lang="it-IT" sz="4000" b="1" cap="none" dirty="0">
                <a:solidFill>
                  <a:schemeClr val="bg1"/>
                </a:solidFill>
                <a:latin typeface="Garamond" panose="02020404030301010803" pitchFamily="18" charset="0"/>
              </a:rPr>
              <a:t>Far conoscere la SMA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4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18976" y="1254961"/>
            <a:ext cx="11451264" cy="4214840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“Questa </a:t>
            </a: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nuova medicina non ti guarisce,” disse l’uccellaccio “rallenterà la malattia e ti farà guadagnare più tempo. Il tempo è prezioso sai? Ora non ci pensi perché sei un giovanotto, ma diventando grande lo capirai. Il tempo è prezioso: non basta mai”. </a:t>
            </a:r>
          </a:p>
          <a:p>
            <a:pPr lvl="0" algn="just">
              <a:lnSpc>
                <a:spcPct val="80000"/>
              </a:lnSpc>
              <a:defRPr/>
            </a:pPr>
            <a:r>
              <a:rPr lang="it-IT" sz="4000" b="1" i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“Lo farà camminare?” osò chiedere la sorella maggiore di Settimo. </a:t>
            </a:r>
          </a:p>
          <a:p>
            <a:pPr lvl="0" algn="r">
              <a:lnSpc>
                <a:spcPct val="80000"/>
              </a:lnSpc>
              <a:defRPr/>
            </a:pPr>
            <a:r>
              <a:rPr lang="it-IT" sz="4000" b="1" i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Favola VIII</a:t>
            </a:r>
            <a:endParaRPr lang="it-IT" sz="4000" b="1" i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8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25049" y="1678317"/>
            <a:ext cx="5335879" cy="1152464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Le favole vengono scritte fra il 2018-2019</a:t>
            </a:r>
            <a:endParaRPr lang="it-IT" sz="4000" b="1" cap="none" dirty="0">
              <a:solidFill>
                <a:srgbClr val="7030A0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213886" y="2695878"/>
            <a:ext cx="5447042" cy="1417856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Un gruppo di revisori (genitori e persone con la SMA) 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da-DK" sz="3600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le legge e le APPROVA</a:t>
            </a:r>
            <a:endParaRPr kumimoji="0" lang="en-US" sz="3600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213886" y="3903516"/>
            <a:ext cx="5335879" cy="1152464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>
                <a:solidFill>
                  <a:srgbClr val="7030A0"/>
                </a:solidFill>
                <a:latin typeface="Garamond" panose="02020404030301010803" pitchFamily="18" charset="0"/>
              </a:rPr>
              <a:t>Le favole vengono postate su FB e commentate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03111CF-87E0-4F6F-96BB-AD7D7C9CFE01}"/>
              </a:ext>
            </a:extLst>
          </p:cNvPr>
          <p:cNvSpPr txBox="1">
            <a:spLocks/>
          </p:cNvSpPr>
          <p:nvPr/>
        </p:nvSpPr>
        <p:spPr>
          <a:xfrm>
            <a:off x="6202943" y="839531"/>
            <a:ext cx="5447042" cy="2193453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it-IT" sz="3600" b="1" cap="none" dirty="0" smtClean="0">
                <a:solidFill>
                  <a:srgbClr val="A83331"/>
                </a:solidFill>
                <a:latin typeface="Garamond" panose="02020404030301010803" pitchFamily="18" charset="0"/>
              </a:rPr>
              <a:t>Una azienda farmaceutica decide di aiutarci, profondendo la loro esperienza e professionalità nella resa editoriale del progetto.</a:t>
            </a:r>
            <a:endParaRPr kumimoji="0" lang="en-US" sz="3600" b="1" i="0" u="none" strike="noStrike" kern="1200" cap="none" spc="-150" normalizeH="0" baseline="0" noProof="0" dirty="0">
              <a:ln>
                <a:noFill/>
              </a:ln>
              <a:solidFill>
                <a:srgbClr val="A83331"/>
              </a:solidFill>
              <a:effectLst/>
              <a:uLnTx/>
              <a:uFillTx/>
              <a:latin typeface="Garamond" panose="02020404030301010803" pitchFamily="18" charset="0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38" y="3404806"/>
            <a:ext cx="5668251" cy="343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7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80B36F0E-B073-4665-8220-D01421CEB984}"/>
              </a:ext>
            </a:extLst>
          </p:cNvPr>
          <p:cNvSpPr txBox="1">
            <a:spLocks/>
          </p:cNvSpPr>
          <p:nvPr/>
        </p:nvSpPr>
        <p:spPr>
          <a:xfrm>
            <a:off x="345078" y="1570198"/>
            <a:ext cx="5335879" cy="2408897"/>
          </a:xfrm>
          <a:prstGeom prst="rect">
            <a:avLst/>
          </a:prstGeom>
        </p:spPr>
        <p:txBody>
          <a:bodyPr vert="horz" wrap="square" lIns="0" tIns="252000" rIns="0" bIns="0" rtlCol="0" anchor="ctr" anchorCtr="0">
            <a:spAutoFit/>
          </a:bodyPr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lang="en-AU" sz="7196" kern="1200" cap="all" spc="-150" baseline="0">
                <a:solidFill>
                  <a:schemeClr val="tx1"/>
                </a:solidFill>
                <a:latin typeface="Arial Black" panose="020B0A04020102020204" pitchFamily="34" charset="0"/>
                <a:ea typeface="Roboto Black" panose="02000000000000000000" pitchFamily="2" charset="0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2pPr>
            <a:lvl3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3pPr>
            <a:lvl4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4pPr>
            <a:lvl5pPr algn="l" rtl="0" eaLnBrk="1" fontAlgn="base" hangingPunct="1">
              <a:lnSpc>
                <a:spcPts val="3465"/>
              </a:lnSpc>
              <a:spcBef>
                <a:spcPct val="0"/>
              </a:spcBef>
              <a:spcAft>
                <a:spcPct val="0"/>
              </a:spcAft>
              <a:buFont typeface="Arial" charset="0"/>
              <a:defRPr sz="31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5pPr>
            <a:lvl6pPr marL="60932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6pPr>
            <a:lvl7pPr marL="1218641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7pPr>
            <a:lvl8pPr marL="1827962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8pPr>
            <a:lvl9pPr marL="2437283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-105" charset="-52"/>
              <a:defRPr sz="3499">
                <a:solidFill>
                  <a:schemeClr val="tx1"/>
                </a:solidFill>
                <a:latin typeface="Arial" pitchFamily="-105" charset="-52"/>
                <a:ea typeface="Arial" pitchFamily="-105" charset="-52"/>
                <a:cs typeface="Arial" pitchFamily="-105" charset="-52"/>
              </a:defRPr>
            </a:lvl9pPr>
          </a:lstStyle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Il libro viene illustrato da </a:t>
            </a:r>
          </a:p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SAMUELE GAUDIO, il progetto grafico è di </a:t>
            </a:r>
          </a:p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DAVIDE SOTTILE </a:t>
            </a:r>
          </a:p>
          <a:p>
            <a:pPr lvl="0" algn="ctr">
              <a:defRPr/>
            </a:pPr>
            <a:r>
              <a:rPr lang="it-IT" sz="4000" b="1" cap="none" dirty="0" smtClean="0">
                <a:solidFill>
                  <a:srgbClr val="7030A0"/>
                </a:solidFill>
                <a:latin typeface="Garamond" panose="02020404030301010803" pitchFamily="18" charset="0"/>
              </a:rPr>
              <a:t>per lo IED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118" y="0"/>
            <a:ext cx="2222882" cy="887875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0" y="0"/>
            <a:ext cx="7254092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9" y="4194539"/>
            <a:ext cx="4295552" cy="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18645</TotalTime>
  <Words>1199</Words>
  <Application>Microsoft Office PowerPoint</Application>
  <PresentationFormat>Widescreen</PresentationFormat>
  <Paragraphs>175</Paragraphs>
  <Slides>31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9" baseType="lpstr">
      <vt:lpstr>ＭＳ Ｐゴシック</vt:lpstr>
      <vt:lpstr>Arial</vt:lpstr>
      <vt:lpstr>Calibri</vt:lpstr>
      <vt:lpstr>Calibri Light</vt:lpstr>
      <vt:lpstr>Garamond</vt:lpstr>
      <vt:lpstr>Roboto Black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 @NEMO - Federica Tagliabue</dc:title>
  <dc:creator>Cicognini, Federico</dc:creator>
  <cp:lastModifiedBy>user</cp:lastModifiedBy>
  <cp:revision>109</cp:revision>
  <dcterms:created xsi:type="dcterms:W3CDTF">2018-04-04T16:43:14Z</dcterms:created>
  <dcterms:modified xsi:type="dcterms:W3CDTF">2019-09-08T05:55:44Z</dcterms:modified>
</cp:coreProperties>
</file>