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7B9F16-4AD4-4AB8-8C76-0B5D50BFB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6E21F2-064C-438C-B139-6FCADED29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ACD153-D126-4299-8C32-E5655BA5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A0BBD4-FEB2-451D-BA30-81969BC0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BE0828-EA3E-454F-8E2F-63403958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3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076D66-ED7D-4AE9-B73F-DD69E3F8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B96912-66CA-45BE-9EBC-F5E9CCEA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7E984E-A44E-424C-AAEC-90A4491E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61724A-1D45-4C96-B66F-288F172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4F07D-4C6A-4437-8C92-B2BB8DE1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18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B5CB9-206B-4B4C-B5EA-93BA90275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BBE93D-1522-4499-B0D9-F3F386A29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042BE6-DF48-4B29-AA81-4AEC6464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ADF713-E25A-4C48-A15C-86431A81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3B3EF7-ED52-4944-9B31-6E9DC1EC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0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FE750-7DED-4D33-94B3-4947E73A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7E404F-0874-44C7-88F7-4317CDAA4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453C31-EB0E-44E8-BC94-49929D75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C916B2-F394-4DDD-8C85-4E81C5E4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A6EC12-B3C1-42E8-885F-394B033C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38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8375C-0369-4C82-AE92-C07E04CE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EAFA75-69C1-4D14-8130-066C388C6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A31447-B775-4B36-BDF7-97998A2E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834E42-F918-43B7-9051-0F8E1388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E5B5FB-E173-44F9-9749-845BDFC1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92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99AB1-040C-478A-B2DD-CB4D6C12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A1A24-40E9-45AC-9244-51A660DF7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059EF0-2F00-4F09-A413-2C5FD37C2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008063-EC26-44C6-B761-1F3C847D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0DAF6A-65DF-4BEB-8D10-F33E37EC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DD86A4-FE9C-43B6-81A8-4ABC689F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9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CDA0B-6C50-4917-B562-B89FC0A5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DE79A6-EDE5-4A1A-844E-8DC758CB0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086581-1F23-46E8-AFA0-7A0E902A2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978A9E-879C-48E8-AB50-DF035CF92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CC3640-423B-4C56-A4A7-FE1EED4A2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85EAEB-BD66-4CC7-98BC-9291990A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2C1ECB-C5D9-4D24-A085-AF586623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DC624D-ABA2-4702-86F7-1EF7ECA2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21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75D77-F5E2-4D3B-B85C-E18B3C2B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7D1972-670A-4623-9828-52C46EE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DE1CF8-23C9-4C21-98C0-9BC1AE0B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6925D4-FDC8-4899-97DA-266141F9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60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8AFB79-3D26-46B2-9219-5F3AC7C8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7CDCB2-EFD4-44C7-9EE6-15223C4A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23D2BE-87E9-4C98-85CE-41B769A6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44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E88F3-3734-4ABB-A135-B271204A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7221B0-C1CD-4A40-9D47-6BD33106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E45808-06A3-45A4-89D1-FCAA2E1B2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85B2C8-18C5-4E3A-AA5A-45CBB693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62AF32-DDD4-4D8D-A080-C60E9B48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3F4507-186E-4223-B972-BEAB5DB5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CD09C-D79B-4DE0-A69D-55684330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6E14417-CCD4-4A09-8BB7-F6C5D3D2C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B84A47-74E4-4A23-9245-F51F444CC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671D63-7775-49CB-AF45-71DB939A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5C8A69-AA5E-41C5-93B2-6EA6B7FF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8E7F8B-C1BA-46E9-8235-1FA1A15C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70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7AD8CE-0CC7-4503-B37E-6F4425EC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842267-7A36-42EA-A6E5-39059CEFE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D6F0B2-E38A-402E-9310-27E1DEB69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3E9A-8B3B-4D61-BD8C-D8B281ECBC33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4F2B8B-FCF4-4212-BC30-9A8EAA3A2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5714C-2CA6-48DB-AD75-320559576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3A351-A0F8-4806-9BC6-2F8B69432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60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9DF6F362-5E00-4909-96E5-4110FEED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7" y="220387"/>
            <a:ext cx="1166813" cy="116681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004046-1B0C-46C0-BBD6-8D4298436B5F}"/>
              </a:ext>
            </a:extLst>
          </p:cNvPr>
          <p:cNvSpPr/>
          <p:nvPr/>
        </p:nvSpPr>
        <p:spPr>
          <a:xfrm>
            <a:off x="2466559" y="1872066"/>
            <a:ext cx="7258879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BARRIERE E I FACILITATORI NELL’ARRUOLAMENTO DEI PAZIENTI PEDIATRICI NEI </a:t>
            </a:r>
            <a:r>
              <a:rPr 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TRIALS</a:t>
            </a: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CLINICI: UNA </a:t>
            </a:r>
            <a:r>
              <a:rPr 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 EVIDENCE ASSESSMENT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AB66D9-3316-460F-B875-CBE90A019724}"/>
              </a:ext>
            </a:extLst>
          </p:cNvPr>
          <p:cNvSpPr txBox="1"/>
          <p:nvPr/>
        </p:nvSpPr>
        <p:spPr>
          <a:xfrm>
            <a:off x="4492129" y="4133255"/>
            <a:ext cx="320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 Roberta Tirone</a:t>
            </a:r>
          </a:p>
        </p:txBody>
      </p:sp>
      <p:pic>
        <p:nvPicPr>
          <p:cNvPr id="3" name="Immagine 2" descr="Immagine che contiene esterni&#10;&#10;Descrizione generata automaticamente">
            <a:extLst>
              <a:ext uri="{FF2B5EF4-FFF2-40B4-BE49-F238E27FC236}">
                <a16:creationId xmlns:a16="http://schemas.microsoft.com/office/drawing/2014/main" id="{DBB85731-DBA0-4EEE-9601-F2075B4CA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92" y="228606"/>
            <a:ext cx="1166813" cy="1166813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CB5782-9411-477A-9395-14D130CEA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42" y="5404111"/>
            <a:ext cx="35052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in giù 6">
            <a:extLst>
              <a:ext uri="{FF2B5EF4-FFF2-40B4-BE49-F238E27FC236}">
                <a16:creationId xmlns:a16="http://schemas.microsoft.com/office/drawing/2014/main" id="{5AB20B17-7222-478B-B856-50566083DCE5}"/>
              </a:ext>
            </a:extLst>
          </p:cNvPr>
          <p:cNvSpPr/>
          <p:nvPr/>
        </p:nvSpPr>
        <p:spPr>
          <a:xfrm>
            <a:off x="4442790" y="1222513"/>
            <a:ext cx="3200400" cy="805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F0495C-18AF-4F18-9C29-194777D3EE66}"/>
              </a:ext>
            </a:extLst>
          </p:cNvPr>
          <p:cNvSpPr txBox="1"/>
          <p:nvPr/>
        </p:nvSpPr>
        <p:spPr>
          <a:xfrm>
            <a:off x="2584167" y="559906"/>
            <a:ext cx="758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Sin dagli anni 90 si è cercato di incentivare i trials pediatrici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B9DFDD-B0E7-4FF9-B604-8517AB662566}"/>
              </a:ext>
            </a:extLst>
          </p:cNvPr>
          <p:cNvSpPr txBox="1"/>
          <p:nvPr/>
        </p:nvSpPr>
        <p:spPr>
          <a:xfrm flipH="1">
            <a:off x="5219567" y="1361661"/>
            <a:ext cx="175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..nonostante ciò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D5A8D3-EAAA-4498-97A9-EFF4F8C82DDA}"/>
              </a:ext>
            </a:extLst>
          </p:cNvPr>
          <p:cNvSpPr txBox="1"/>
          <p:nvPr/>
        </p:nvSpPr>
        <p:spPr>
          <a:xfrm>
            <a:off x="308942" y="2355574"/>
            <a:ext cx="1128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molti  trials pediatrici portati a termine (molti non coinvolgono più di 100 pazienti)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1E4BE5-F206-4445-B7BC-033CBC560B84}"/>
              </a:ext>
            </a:extLst>
          </p:cNvPr>
          <p:cNvSpPr txBox="1"/>
          <p:nvPr/>
        </p:nvSpPr>
        <p:spPr>
          <a:xfrm>
            <a:off x="466726" y="3105834"/>
            <a:ext cx="11151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/>
              <a:t>Attraverso</a:t>
            </a:r>
            <a:r>
              <a:rPr lang="it-IT" sz="3200" dirty="0"/>
              <a:t> una REA si è cercato di individuare Barriere e Facilitatori per l’arruolamento dei pazienti pediatrici nei trials clinici 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AECFE8-AA18-4A24-AD2F-B1CE27AB6F12}"/>
              </a:ext>
            </a:extLst>
          </p:cNvPr>
          <p:cNvSpPr txBox="1"/>
          <p:nvPr/>
        </p:nvSpPr>
        <p:spPr>
          <a:xfrm>
            <a:off x="466726" y="5173173"/>
            <a:ext cx="11420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Trovare nuovi metodi sempre più innovativi per arruolare pazienti nei trials clinici</a:t>
            </a:r>
          </a:p>
        </p:txBody>
      </p:sp>
    </p:spTree>
    <p:extLst>
      <p:ext uri="{BB962C8B-B14F-4D97-AF65-F5344CB8AC3E}">
        <p14:creationId xmlns:p14="http://schemas.microsoft.com/office/powerpoint/2010/main" val="25373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7F198B3-3669-43E8-8568-95EC8AEC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90487"/>
            <a:ext cx="2709863" cy="146599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E89EE0-9A8D-4A36-B5A0-D245D6D2D1A1}"/>
              </a:ext>
            </a:extLst>
          </p:cNvPr>
          <p:cNvSpPr txBox="1"/>
          <p:nvPr/>
        </p:nvSpPr>
        <p:spPr>
          <a:xfrm>
            <a:off x="5095875" y="314234"/>
            <a:ext cx="2218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R.E.A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65BEDF-9BC3-48B0-8077-E47112E6F07F}"/>
              </a:ext>
            </a:extLst>
          </p:cNvPr>
          <p:cNvSpPr txBox="1"/>
          <p:nvPr/>
        </p:nvSpPr>
        <p:spPr>
          <a:xfrm>
            <a:off x="1014188" y="1700212"/>
            <a:ext cx="1038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REA applica la stessa metodologia di una revisione sistematica </a:t>
            </a:r>
            <a:r>
              <a:rPr lang="it-IT" dirty="0" err="1"/>
              <a:t>fecendo</a:t>
            </a:r>
            <a:r>
              <a:rPr lang="it-IT" dirty="0"/>
              <a:t> però «concessioni» all’ampiezza, profondità e completezza della ricerca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E21858-0981-4C39-BAC3-D58B3B2B6485}"/>
              </a:ext>
            </a:extLst>
          </p:cNvPr>
          <p:cNvSpPr txBox="1"/>
          <p:nvPr/>
        </p:nvSpPr>
        <p:spPr>
          <a:xfrm>
            <a:off x="3343275" y="2532192"/>
            <a:ext cx="6372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Consultazione di un numero limitato di Data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Inclusione solo progetti di ricerca specifici (osservazionali, meta-analisi)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Estrarre solo una quantità limitata di dati chiave come anno, popolazione, dimensione del campione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Limitare la valutazione della qualità all’adeguatezza e ala qualità metodologica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2CF323-73BB-4FCF-8D01-27ADEEB7048F}"/>
              </a:ext>
            </a:extLst>
          </p:cNvPr>
          <p:cNvSpPr txBox="1"/>
          <p:nvPr/>
        </p:nvSpPr>
        <p:spPr>
          <a:xfrm>
            <a:off x="950006" y="4726544"/>
            <a:ext cx="408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L’utilizzo di una REA permette: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D12402-1235-4652-9D2C-82938585864B}"/>
              </a:ext>
            </a:extLst>
          </p:cNvPr>
          <p:cNvSpPr txBox="1"/>
          <p:nvPr/>
        </p:nvSpPr>
        <p:spPr>
          <a:xfrm>
            <a:off x="3448050" y="5202793"/>
            <a:ext cx="6267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Una panoramica sulla quantità e qualità degli studi presenti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Supportare decisioni fornendo informazioni su i temi chiave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Focalizzare l’attenzione dei ricercatori sulla presenza di lacune nel panorama delle evidenze scientifiche e sostenere la produzione di studi per </a:t>
            </a:r>
            <a:r>
              <a:rPr lang="it-IT" dirty="0" err="1"/>
              <a:t>colamare</a:t>
            </a:r>
            <a:r>
              <a:rPr lang="it-IT" dirty="0"/>
              <a:t> tali lacune</a:t>
            </a:r>
          </a:p>
        </p:txBody>
      </p:sp>
    </p:spTree>
    <p:extLst>
      <p:ext uri="{BB962C8B-B14F-4D97-AF65-F5344CB8AC3E}">
        <p14:creationId xmlns:p14="http://schemas.microsoft.com/office/powerpoint/2010/main" val="298794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4314DB-9EA3-4FA8-B8CD-C3005A42ED3E}"/>
              </a:ext>
            </a:extLst>
          </p:cNvPr>
          <p:cNvSpPr txBox="1"/>
          <p:nvPr/>
        </p:nvSpPr>
        <p:spPr>
          <a:xfrm>
            <a:off x="171450" y="238125"/>
            <a:ext cx="2784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Data Base consultati</a:t>
            </a:r>
          </a:p>
        </p:txBody>
      </p:sp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F74A025-2A55-4322-B55D-F3C27E2AC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345262"/>
            <a:ext cx="3590925" cy="1276350"/>
          </a:xfrm>
          <a:prstGeom prst="rect">
            <a:avLst/>
          </a:prstGeom>
        </p:spPr>
      </p:pic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206D0969-1FE6-4620-B995-9021C28A9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7" y="345263"/>
            <a:ext cx="3186113" cy="1294358"/>
          </a:xfrm>
          <a:prstGeom prst="rect">
            <a:avLst/>
          </a:prstGeom>
        </p:spPr>
      </p:pic>
      <p:pic>
        <p:nvPicPr>
          <p:cNvPr id="10" name="Immagine 9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BFF787B7-D837-4AFF-94EB-14A6B4B39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7" y="2157412"/>
            <a:ext cx="4865135" cy="213836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3DD815-F726-43D2-8245-5C201A54CF4E}"/>
              </a:ext>
            </a:extLst>
          </p:cNvPr>
          <p:cNvSpPr txBox="1"/>
          <p:nvPr/>
        </p:nvSpPr>
        <p:spPr>
          <a:xfrm>
            <a:off x="5962326" y="2415450"/>
            <a:ext cx="142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707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7B2EE9-735D-4447-A817-5FE1A7DABFFC}"/>
              </a:ext>
            </a:extLst>
          </p:cNvPr>
          <p:cNvSpPr txBox="1"/>
          <p:nvPr/>
        </p:nvSpPr>
        <p:spPr>
          <a:xfrm>
            <a:off x="5937766" y="5621933"/>
            <a:ext cx="140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6 articoli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69DADEB-F259-4EC5-AF5F-7DA6AAA4E1C7}"/>
              </a:ext>
            </a:extLst>
          </p:cNvPr>
          <p:cNvSpPr txBox="1"/>
          <p:nvPr/>
        </p:nvSpPr>
        <p:spPr>
          <a:xfrm>
            <a:off x="2868232" y="4700111"/>
            <a:ext cx="795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Screening degli articoli (tipo di studio, attinenza, utilità alla ricerca); lettura full-text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B6E7DFA7-B21E-4050-A7B2-997DB8287AA1}"/>
              </a:ext>
            </a:extLst>
          </p:cNvPr>
          <p:cNvSpPr/>
          <p:nvPr/>
        </p:nvSpPr>
        <p:spPr>
          <a:xfrm>
            <a:off x="6334125" y="4451554"/>
            <a:ext cx="800100" cy="230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9EAEAD6B-5D16-426C-BA77-4101CF7865EC}"/>
              </a:ext>
            </a:extLst>
          </p:cNvPr>
          <p:cNvSpPr/>
          <p:nvPr/>
        </p:nvSpPr>
        <p:spPr>
          <a:xfrm>
            <a:off x="6343650" y="5308804"/>
            <a:ext cx="800100" cy="230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41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6EE26C98-22F7-4F23-A3EE-9BFC8CDAB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80" y="2276475"/>
            <a:ext cx="1981200" cy="23050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8809B2-34BE-469D-836D-CE7C5880C97C}"/>
              </a:ext>
            </a:extLst>
          </p:cNvPr>
          <p:cNvSpPr txBox="1"/>
          <p:nvPr/>
        </p:nvSpPr>
        <p:spPr>
          <a:xfrm>
            <a:off x="735696" y="1425596"/>
            <a:ext cx="33924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Strategie usate per l’arruolamento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550BA1-2779-4456-B521-F0C72625978D}"/>
              </a:ext>
            </a:extLst>
          </p:cNvPr>
          <p:cNvSpPr txBox="1"/>
          <p:nvPr/>
        </p:nvSpPr>
        <p:spPr>
          <a:xfrm>
            <a:off x="2418080" y="2814320"/>
            <a:ext cx="171002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Età del bambino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E46D17-D3D8-4548-AA90-A8431C5BDD1C}"/>
              </a:ext>
            </a:extLst>
          </p:cNvPr>
          <p:cNvSpPr txBox="1"/>
          <p:nvPr/>
        </p:nvSpPr>
        <p:spPr>
          <a:xfrm flipH="1">
            <a:off x="8018183" y="1240930"/>
            <a:ext cx="377444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Stato socioculturale della famiglia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69FF06-511D-48D2-9C82-014827D7575D}"/>
              </a:ext>
            </a:extLst>
          </p:cNvPr>
          <p:cNvSpPr txBox="1"/>
          <p:nvPr/>
        </p:nvSpPr>
        <p:spPr>
          <a:xfrm>
            <a:off x="7741920" y="3244334"/>
            <a:ext cx="184403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Tipo di studio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CAF369-0656-4D6E-B3FB-6ABAA32841A4}"/>
              </a:ext>
            </a:extLst>
          </p:cNvPr>
          <p:cNvSpPr txBox="1"/>
          <p:nvPr/>
        </p:nvSpPr>
        <p:spPr>
          <a:xfrm>
            <a:off x="7741920" y="5242560"/>
            <a:ext cx="33223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Rischio percepito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206F507-2ECB-475C-A3D4-3163E83FF639}"/>
              </a:ext>
            </a:extLst>
          </p:cNvPr>
          <p:cNvSpPr txBox="1"/>
          <p:nvPr/>
        </p:nvSpPr>
        <p:spPr>
          <a:xfrm>
            <a:off x="1879600" y="5611892"/>
            <a:ext cx="28234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Stato di salute del bambino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F9D67A-2257-4D65-BDEE-A3538FCA1ECC}"/>
              </a:ext>
            </a:extLst>
          </p:cNvPr>
          <p:cNvSpPr txBox="1"/>
          <p:nvPr/>
        </p:nvSpPr>
        <p:spPr>
          <a:xfrm>
            <a:off x="735696" y="6272927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 Genitori sono il centro decisionale per il consenso alla partecipazione ai trials </a:t>
            </a:r>
            <a:r>
              <a:rPr lang="it-IT" sz="2400" b="1" dirty="0" err="1"/>
              <a:t>clinci</a:t>
            </a:r>
            <a:r>
              <a:rPr lang="it-IT" sz="2400" b="1" dirty="0"/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C4F42B-9307-4CCA-8CA6-BE848864D0C8}"/>
              </a:ext>
            </a:extLst>
          </p:cNvPr>
          <p:cNvSpPr txBox="1"/>
          <p:nvPr/>
        </p:nvSpPr>
        <p:spPr>
          <a:xfrm>
            <a:off x="4886960" y="714375"/>
            <a:ext cx="2372363" cy="64633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Fattori che influenzano l’arruolamento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D1C68F39-E15F-4F63-BC59-78912B8BF8A7}"/>
              </a:ext>
            </a:extLst>
          </p:cNvPr>
          <p:cNvCxnSpPr>
            <a:endCxn id="11" idx="1"/>
          </p:cNvCxnSpPr>
          <p:nvPr/>
        </p:nvCxnSpPr>
        <p:spPr>
          <a:xfrm>
            <a:off x="7015480" y="3183652"/>
            <a:ext cx="726440" cy="2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D2FE9A3E-B244-4740-BB78-31A17EF4852A}"/>
              </a:ext>
            </a:extLst>
          </p:cNvPr>
          <p:cNvCxnSpPr/>
          <p:nvPr/>
        </p:nvCxnSpPr>
        <p:spPr>
          <a:xfrm flipV="1">
            <a:off x="7015480" y="1610262"/>
            <a:ext cx="2052320" cy="666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509C14F-8149-48B3-A8A9-D739AF98FB75}"/>
              </a:ext>
            </a:extLst>
          </p:cNvPr>
          <p:cNvCxnSpPr/>
          <p:nvPr/>
        </p:nvCxnSpPr>
        <p:spPr>
          <a:xfrm flipH="1" flipV="1">
            <a:off x="3848099" y="1794928"/>
            <a:ext cx="1186181" cy="73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2B385BD-69DE-4894-97E9-C853242460ED}"/>
              </a:ext>
            </a:extLst>
          </p:cNvPr>
          <p:cNvCxnSpPr>
            <a:stCxn id="7" idx="1"/>
            <a:endCxn id="9" idx="3"/>
          </p:cNvCxnSpPr>
          <p:nvPr/>
        </p:nvCxnSpPr>
        <p:spPr>
          <a:xfrm flipH="1" flipV="1">
            <a:off x="4128100" y="2998986"/>
            <a:ext cx="906180" cy="430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ACCE63CF-81E8-4CED-81F8-437E953EB711}"/>
              </a:ext>
            </a:extLst>
          </p:cNvPr>
          <p:cNvCxnSpPr/>
          <p:nvPr/>
        </p:nvCxnSpPr>
        <p:spPr>
          <a:xfrm>
            <a:off x="7015480" y="4581525"/>
            <a:ext cx="1195070" cy="66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5BE12AC-CB3F-4F60-841D-25B7FB809BD2}"/>
              </a:ext>
            </a:extLst>
          </p:cNvPr>
          <p:cNvCxnSpPr/>
          <p:nvPr/>
        </p:nvCxnSpPr>
        <p:spPr>
          <a:xfrm flipH="1">
            <a:off x="3638550" y="4581525"/>
            <a:ext cx="1395730" cy="103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18C4FE-A71F-40AE-B0BC-776FAC41E74B}"/>
              </a:ext>
            </a:extLst>
          </p:cNvPr>
          <p:cNvSpPr txBox="1"/>
          <p:nvPr/>
        </p:nvSpPr>
        <p:spPr>
          <a:xfrm>
            <a:off x="161924" y="150617"/>
            <a:ext cx="309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ANALISI DEI RISULTATI</a:t>
            </a:r>
          </a:p>
        </p:txBody>
      </p:sp>
    </p:spTree>
    <p:extLst>
      <p:ext uri="{BB962C8B-B14F-4D97-AF65-F5344CB8AC3E}">
        <p14:creationId xmlns:p14="http://schemas.microsoft.com/office/powerpoint/2010/main" val="183125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C4B40A-228C-47F3-9ACA-95C9875E598A}"/>
              </a:ext>
            </a:extLst>
          </p:cNvPr>
          <p:cNvSpPr txBox="1"/>
          <p:nvPr/>
        </p:nvSpPr>
        <p:spPr>
          <a:xfrm>
            <a:off x="1066800" y="1952625"/>
            <a:ext cx="103375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Importanza di un colloquio diretto e sincero con i genitori dei malati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Importanza di una «empatia» tra team di ricerca e genitori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«timing» nella proposta di arruolamento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Coinvolgimento dei genitori nel progetto di ricerca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Formazione e informazione ai Pediatri di famiglia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Istituzione «aperta» alla ricerca; Infermiere di ricerca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ED6FC1D-6E38-42BD-91F0-ACCA3DAB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62" y="4557712"/>
            <a:ext cx="2371725" cy="19335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75CD1ED-A0FF-48BB-BDC0-2AD1BF765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9" y="4824412"/>
            <a:ext cx="2743200" cy="16668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BBB5D0-5F7E-4E6A-B721-4A4D96B16C56}"/>
              </a:ext>
            </a:extLst>
          </p:cNvPr>
          <p:cNvSpPr txBox="1"/>
          <p:nvPr/>
        </p:nvSpPr>
        <p:spPr>
          <a:xfrm>
            <a:off x="157164" y="366713"/>
            <a:ext cx="440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ANALISI DEI RISULTATI</a:t>
            </a:r>
          </a:p>
        </p:txBody>
      </p:sp>
    </p:spTree>
    <p:extLst>
      <p:ext uri="{BB962C8B-B14F-4D97-AF65-F5344CB8AC3E}">
        <p14:creationId xmlns:p14="http://schemas.microsoft.com/office/powerpoint/2010/main" val="17743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03E738D-52BD-4FED-96A2-E0C7A5B9912C}"/>
              </a:ext>
            </a:extLst>
          </p:cNvPr>
          <p:cNvSpPr/>
          <p:nvPr/>
        </p:nvSpPr>
        <p:spPr>
          <a:xfrm>
            <a:off x="451944" y="2138051"/>
            <a:ext cx="11288111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L’infermiere di ricerca o </a:t>
            </a:r>
            <a:r>
              <a:rPr lang="it-I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Study Nurse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è un professionista dotato di molteplici conoscenze, competenze e responsabilità nell’ambito dello sviluppo e svolgimento di uno studio clinico. Il suo contributo inizia dalla pratica clinica, trasformandosi anche in garante della protezione del paziente, occupandosi del coordinamento dello studio e gestione dei dati raccolti, fino ad ottenere lo scopo finale della ricerca clinica: contribuire al miglioramento della pratica clinica da dove in realtà tutto inizia .</a:t>
            </a: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Da questo se ne deduce che l’Infermiere di Ricerca è un professionista dotato di molte conoscenze, competenze e responsabilità nell’ambito di uno studio clinico.</a:t>
            </a: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03CC1E-202B-4ABD-9D67-335A5595001B}"/>
              </a:ext>
            </a:extLst>
          </p:cNvPr>
          <p:cNvSpPr/>
          <p:nvPr/>
        </p:nvSpPr>
        <p:spPr>
          <a:xfrm>
            <a:off x="830316" y="5899327"/>
            <a:ext cx="10752084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La qualità dell’assistenza al paziente dipende largamente dalla qualità della ricerca infermieristica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CEAFB0-1247-48D9-AA3E-BF996076AF26}"/>
              </a:ext>
            </a:extLst>
          </p:cNvPr>
          <p:cNvSpPr txBox="1"/>
          <p:nvPr/>
        </p:nvSpPr>
        <p:spPr>
          <a:xfrm>
            <a:off x="3642154" y="614069"/>
            <a:ext cx="4907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RUOLO DELL’INFERMIERE DI RICERCA</a:t>
            </a:r>
          </a:p>
        </p:txBody>
      </p:sp>
      <p:pic>
        <p:nvPicPr>
          <p:cNvPr id="10" name="Immagine 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6B82D94-FD41-4AED-810A-AC7F8989D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6" y="404221"/>
            <a:ext cx="2857500" cy="1343025"/>
          </a:xfrm>
          <a:prstGeom prst="rect">
            <a:avLst/>
          </a:prstGeom>
        </p:spPr>
      </p:pic>
      <p:pic>
        <p:nvPicPr>
          <p:cNvPr id="16" name="Immagine 15" descr="Immagine che contiene interni, persona, tastiera, elettronico&#10;&#10;Descrizione generata automaticamente">
            <a:extLst>
              <a:ext uri="{FF2B5EF4-FFF2-40B4-BE49-F238E27FC236}">
                <a16:creationId xmlns:a16="http://schemas.microsoft.com/office/drawing/2014/main" id="{1C927436-E684-4C83-9792-DDA38AEA4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01" y="404221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B3422E8-916B-41B2-9100-22E439424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687"/>
            <a:ext cx="3440556" cy="22812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86460F-DF06-40B1-A33C-F987E9FA7B62}"/>
              </a:ext>
            </a:extLst>
          </p:cNvPr>
          <p:cNvSpPr txBox="1"/>
          <p:nvPr/>
        </p:nvSpPr>
        <p:spPr>
          <a:xfrm>
            <a:off x="333375" y="3009899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Le ricerche future dovrebbero concentrarsi sull’implementazione di progetti che tengano in considerazione tutte queste variabili, al fine di contenere i rischi e massimizzare i benefici, nell’ottica di una sempre migliore qualità assistenziale del paziente.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CCAB59-30F5-4710-9C03-2EBA49AE5DF6}"/>
              </a:ext>
            </a:extLst>
          </p:cNvPr>
          <p:cNvSpPr txBox="1"/>
          <p:nvPr/>
        </p:nvSpPr>
        <p:spPr>
          <a:xfrm>
            <a:off x="333374" y="4514850"/>
            <a:ext cx="1149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L’auspicio è che con il tempo la figura dell’Infermiere di Ricerca sia sempre più rappresentata all’interno delle istituzioni ospedaliere e universitarie sperando che la figura stessa non si snaturi e mantenga quel contatto umano con i pazienti pediatrici e le loro famiglie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9EEC78-7848-461E-AC57-1D8FB7C55F01}"/>
              </a:ext>
            </a:extLst>
          </p:cNvPr>
          <p:cNvSpPr txBox="1"/>
          <p:nvPr/>
        </p:nvSpPr>
        <p:spPr>
          <a:xfrm>
            <a:off x="6096000" y="210740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269461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24BD-DAEB-4AD6-BEB8-B4C5FC52DFDC}"/>
              </a:ext>
            </a:extLst>
          </p:cNvPr>
          <p:cNvSpPr txBox="1"/>
          <p:nvPr/>
        </p:nvSpPr>
        <p:spPr>
          <a:xfrm>
            <a:off x="6591300" y="1905000"/>
            <a:ext cx="481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Esplorare……per conoscere…….e crescere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4F7135-3E45-4033-BDB3-97D8F14B92DD}"/>
              </a:ext>
            </a:extLst>
          </p:cNvPr>
          <p:cNvSpPr txBox="1"/>
          <p:nvPr/>
        </p:nvSpPr>
        <p:spPr>
          <a:xfrm>
            <a:off x="6943725" y="4810124"/>
            <a:ext cx="2790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GRAZIE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99DEDE-E188-4CF7-8A6D-E1EB51F726BA}"/>
              </a:ext>
            </a:extLst>
          </p:cNvPr>
          <p:cNvSpPr txBox="1"/>
          <p:nvPr/>
        </p:nvSpPr>
        <p:spPr>
          <a:xfrm>
            <a:off x="9301656" y="6411310"/>
            <a:ext cx="289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tironeroberta8@gmail.com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6FFC0A-2FE2-4034-A54B-5B4A015F9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4" y="569754"/>
            <a:ext cx="6068117" cy="59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6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537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 BLANCA</vt:lpstr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denegri</dc:creator>
  <cp:lastModifiedBy>andrea denegri</cp:lastModifiedBy>
  <cp:revision>9</cp:revision>
  <dcterms:created xsi:type="dcterms:W3CDTF">2019-05-08T06:40:47Z</dcterms:created>
  <dcterms:modified xsi:type="dcterms:W3CDTF">2019-09-03T20:11:30Z</dcterms:modified>
</cp:coreProperties>
</file>