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415" r:id="rId2"/>
    <p:sldId id="443" r:id="rId3"/>
    <p:sldId id="444" r:id="rId4"/>
    <p:sldId id="428" r:id="rId5"/>
    <p:sldId id="430" r:id="rId6"/>
    <p:sldId id="429" r:id="rId7"/>
    <p:sldId id="431" r:id="rId8"/>
    <p:sldId id="433" r:id="rId9"/>
    <p:sldId id="436" r:id="rId10"/>
    <p:sldId id="445" r:id="rId11"/>
    <p:sldId id="440" r:id="rId12"/>
    <p:sldId id="441" r:id="rId13"/>
    <p:sldId id="434" r:id="rId14"/>
    <p:sldId id="435" r:id="rId15"/>
    <p:sldId id="437" r:id="rId16"/>
    <p:sldId id="416" r:id="rId17"/>
    <p:sldId id="418" r:id="rId18"/>
    <p:sldId id="419" r:id="rId19"/>
    <p:sldId id="420" r:id="rId20"/>
    <p:sldId id="446" r:id="rId21"/>
    <p:sldId id="447" r:id="rId22"/>
    <p:sldId id="448" r:id="rId23"/>
    <p:sldId id="449" r:id="rId24"/>
    <p:sldId id="450" r:id="rId25"/>
    <p:sldId id="451" r:id="rId26"/>
    <p:sldId id="427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C957-0753-4C89-8601-D9291803A724}" type="datetimeFigureOut">
              <a:rPr lang="it-IT" smtClean="0"/>
              <a:t>31/08/2019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5829-BBE1-41C8-99D2-D042886DC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43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702418B5-ECC7-437F-A219-EE0F6B535CE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6"/>
          <a:stretch/>
        </p:blipFill>
        <p:spPr>
          <a:xfrm>
            <a:off x="4088105" y="4823011"/>
            <a:ext cx="4165751" cy="11667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1C556B4-3592-4C72-8301-455A6A5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45599" r="8997" b="7380"/>
          <a:stretch/>
        </p:blipFill>
        <p:spPr>
          <a:xfrm>
            <a:off x="291822" y="0"/>
            <a:ext cx="8751389" cy="48050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26CCF09-2149-4816-89A6-CCB691FDC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4423" r="19160" b="41284"/>
          <a:stretch/>
        </p:blipFill>
        <p:spPr>
          <a:xfrm>
            <a:off x="-3164" y="3751723"/>
            <a:ext cx="3905452" cy="31062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6FFADBF-F835-4697-8B84-7484979B6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45140" r="48071" b="9104"/>
          <a:stretch/>
        </p:blipFill>
        <p:spPr>
          <a:xfrm>
            <a:off x="9428689" y="0"/>
            <a:ext cx="2763311" cy="336217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FB0458C-59F4-4390-B139-DC8A8DDC456E}"/>
              </a:ext>
            </a:extLst>
          </p:cNvPr>
          <p:cNvSpPr txBox="1"/>
          <p:nvPr userDrawn="1"/>
        </p:nvSpPr>
        <p:spPr>
          <a:xfrm>
            <a:off x="3099118" y="4792980"/>
            <a:ext cx="6296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3A83AB"/>
                </a:solidFill>
                <a:highlight>
                  <a:srgbClr val="FFFFFF"/>
                </a:highlight>
                <a:latin typeface="Arial Narrow" panose="020B0606020202030204" pitchFamily="34" charset="0"/>
                <a:cs typeface="Helvetica" panose="020B0604020202020204" pitchFamily="34" charset="0"/>
              </a:rPr>
              <a:t>Atrofia Muscolare Spinale:</a:t>
            </a:r>
          </a:p>
          <a:p>
            <a:pPr algn="ctr"/>
            <a:r>
              <a:rPr lang="it-IT" sz="3600" dirty="0">
                <a:solidFill>
                  <a:srgbClr val="3A83AB"/>
                </a:solidFill>
                <a:highlight>
                  <a:srgbClr val="FFFFFF"/>
                </a:highlight>
                <a:latin typeface="Arial Narrow" panose="020B0606020202030204" pitchFamily="34" charset="0"/>
                <a:cs typeface="Helvetica" panose="020B0604020202020204" pitchFamily="34" charset="0"/>
              </a:rPr>
              <a:t>nuovi fenotipi e nuove implicazioni</a:t>
            </a:r>
          </a:p>
          <a:p>
            <a:pPr algn="ctr"/>
            <a:endParaRPr lang="it-IT" sz="3600" dirty="0">
              <a:solidFill>
                <a:srgbClr val="3A83AB"/>
              </a:solidFill>
              <a:highlight>
                <a:srgbClr val="FFFFFF"/>
              </a:highlight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8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6451B06-2588-4DCA-8B39-DE12166FCCEE}"/>
              </a:ext>
            </a:extLst>
          </p:cNvPr>
          <p:cNvSpPr/>
          <p:nvPr userDrawn="1"/>
        </p:nvSpPr>
        <p:spPr>
          <a:xfrm>
            <a:off x="5287478" y="3287210"/>
            <a:ext cx="6890795" cy="250013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>
            <a:extLst/>
          </p:cNvPr>
          <p:cNvSpPr/>
          <p:nvPr userDrawn="1"/>
        </p:nvSpPr>
        <p:spPr>
          <a:xfrm>
            <a:off x="-284105" y="4964184"/>
            <a:ext cx="6466389" cy="153943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>
            <a:extLst/>
          </p:cNvPr>
          <p:cNvSpPr/>
          <p:nvPr userDrawn="1"/>
        </p:nvSpPr>
        <p:spPr>
          <a:xfrm flipH="1">
            <a:off x="5982261" y="5027845"/>
            <a:ext cx="6466389" cy="153943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60284" y="5531443"/>
            <a:ext cx="7358709" cy="387798"/>
          </a:xfrm>
        </p:spPr>
        <p:txBody>
          <a:bodyPr wrap="square">
            <a:spAutoFit/>
          </a:bodyPr>
          <a:lstStyle>
            <a:lvl1pPr>
              <a:spcBef>
                <a:spcPts val="1200"/>
              </a:spcBef>
              <a:defRPr sz="2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altLang="en-US" noProof="0" dirty="0"/>
              <a:t>Fare clic per modificare lo stile del sottotitolo dello schema</a:t>
            </a:r>
          </a:p>
        </p:txBody>
      </p:sp>
      <p:sp>
        <p:nvSpPr>
          <p:cNvPr id="22" name="Rettangolo 21">
            <a:extLst/>
          </p:cNvPr>
          <p:cNvSpPr/>
          <p:nvPr userDrawn="1"/>
        </p:nvSpPr>
        <p:spPr>
          <a:xfrm>
            <a:off x="-13728" y="4575042"/>
            <a:ext cx="12192001" cy="833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47789" y="4720887"/>
            <a:ext cx="7358709" cy="541687"/>
          </a:xfrm>
        </p:spPr>
        <p:txBody>
          <a:bodyPr anchor="ctr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 dirty="0"/>
              <a:t>CLIC PER 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DEF512E-C39C-4C91-B152-3260E23A4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45599" r="8997" b="7380"/>
          <a:stretch/>
        </p:blipFill>
        <p:spPr>
          <a:xfrm>
            <a:off x="860284" y="69"/>
            <a:ext cx="8054319" cy="44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74011" y="5388939"/>
            <a:ext cx="7358709" cy="387798"/>
          </a:xfrm>
        </p:spPr>
        <p:txBody>
          <a:bodyPr wrap="square">
            <a:spAutoFit/>
          </a:bodyPr>
          <a:lstStyle>
            <a:lvl1pPr>
              <a:spcBef>
                <a:spcPts val="1200"/>
              </a:spcBef>
              <a:defRPr sz="2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 altLang="en-US" noProof="0" dirty="0"/>
              <a:t>Fare clic per modificare lo stile del sottotitolo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61516" y="4578383"/>
            <a:ext cx="7358709" cy="541687"/>
          </a:xfrm>
        </p:spPr>
        <p:txBody>
          <a:bodyPr anchor="ctr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altLang="en-US" noProof="0" dirty="0"/>
              <a:t>CLIC PER 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C013495-6AE0-4195-8121-0573FDEF24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45599" r="8997" b="7380"/>
          <a:stretch/>
        </p:blipFill>
        <p:spPr>
          <a:xfrm>
            <a:off x="2046745" y="103025"/>
            <a:ext cx="5890587" cy="3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139568"/>
            <a:ext cx="11160125" cy="3631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F87658D-75E1-4483-96D0-D5DF158077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4423" r="19160" b="41284"/>
          <a:stretch/>
        </p:blipFill>
        <p:spPr>
          <a:xfrm>
            <a:off x="-3164" y="4894729"/>
            <a:ext cx="2468377" cy="1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271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15938" y="1700212"/>
            <a:ext cx="5407025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69038" y="1700212"/>
            <a:ext cx="5407025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38" y="6328936"/>
            <a:ext cx="11160125" cy="376664"/>
          </a:xfrm>
        </p:spPr>
        <p:txBody>
          <a:bodyPr tIns="0" bIns="0" anchor="b"/>
          <a:lstStyle>
            <a:lvl1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7CB8FCB3-17D5-4D46-8C70-23C7FDBE2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139568"/>
            <a:ext cx="11160125" cy="3631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5F2C16E-35D9-4D1B-A608-E7B24FB08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4423" r="19160" b="41284"/>
          <a:stretch/>
        </p:blipFill>
        <p:spPr>
          <a:xfrm>
            <a:off x="-3164" y="4894729"/>
            <a:ext cx="2468377" cy="1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2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38" y="6328936"/>
            <a:ext cx="11160125" cy="376664"/>
          </a:xfrm>
        </p:spPr>
        <p:txBody>
          <a:bodyPr tIns="0" bIns="0" anchor="b"/>
          <a:lstStyle>
            <a:lvl1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D4A87FDB-E8F0-4516-87AF-F1D227745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139568"/>
            <a:ext cx="11160125" cy="3631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0503285-3E92-406D-86C8-638F5967F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4423" r="19160" b="41284"/>
          <a:stretch/>
        </p:blipFill>
        <p:spPr>
          <a:xfrm>
            <a:off x="-3164" y="4894729"/>
            <a:ext cx="2468377" cy="1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5938" y="6328936"/>
            <a:ext cx="11160125" cy="376664"/>
          </a:xfrm>
        </p:spPr>
        <p:txBody>
          <a:bodyPr tIns="0" bIns="0" anchor="b"/>
          <a:lstStyle>
            <a:lvl1pPr>
              <a:spcBef>
                <a:spcPts val="60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9475533-F518-4F15-8405-629D0A3AF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4423" r="19160" b="41284"/>
          <a:stretch/>
        </p:blipFill>
        <p:spPr>
          <a:xfrm>
            <a:off x="-3164" y="4894729"/>
            <a:ext cx="2468377" cy="1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697563"/>
            <a:ext cx="11160125" cy="45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/>
              <a:t>Fare clic per modificare gli stili del testo dello schema</a:t>
            </a:r>
          </a:p>
          <a:p>
            <a:pPr lvl="1"/>
            <a:r>
              <a:rPr lang="it-IT" altLang="en-US" dirty="0"/>
              <a:t>Secondo livello</a:t>
            </a:r>
          </a:p>
          <a:p>
            <a:pPr lvl="2"/>
            <a:r>
              <a:rPr lang="it-IT" altLang="en-US" dirty="0"/>
              <a:t>Terzo livello</a:t>
            </a:r>
          </a:p>
          <a:p>
            <a:pPr lvl="3"/>
            <a:r>
              <a:rPr lang="it-IT" altLang="en-US" dirty="0"/>
              <a:t>Quarto livello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687074"/>
            <a:ext cx="9438290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en-US" dirty="0"/>
              <a:t>Fare clic per modificare lo stile del titolo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FD74166-EEE7-4517-9BD1-7796F478B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45140" r="48071" b="9104"/>
          <a:stretch/>
        </p:blipFill>
        <p:spPr>
          <a:xfrm>
            <a:off x="10305811" y="0"/>
            <a:ext cx="1886189" cy="22949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873467C-D5A7-4414-9742-21798053F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4423" r="19160" b="41284"/>
          <a:stretch/>
        </p:blipFill>
        <p:spPr>
          <a:xfrm>
            <a:off x="-3164" y="4894729"/>
            <a:ext cx="2468377" cy="1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DE0069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80000"/>
        </a:lnSpc>
        <a:spcBef>
          <a:spcPct val="60000"/>
        </a:spcBef>
        <a:spcAft>
          <a:spcPct val="0"/>
        </a:spcAft>
        <a:buClr>
          <a:srgbClr val="DE0069"/>
        </a:buClr>
        <a:buSzPct val="80000"/>
        <a:buFont typeface="Arial" charset="0"/>
        <a:defRPr sz="2400" b="1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6225" indent="-274638" algn="l" rtl="0" fontAlgn="base">
        <a:lnSpc>
          <a:spcPct val="8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Arial" charset="0"/>
        <a:buChar char="●"/>
        <a:defRPr sz="20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550863" indent="-273050" algn="l" rtl="0" fontAlgn="base">
        <a:lnSpc>
          <a:spcPct val="80000"/>
        </a:lnSpc>
        <a:spcBef>
          <a:spcPct val="30000"/>
        </a:spcBef>
        <a:spcAft>
          <a:spcPct val="0"/>
        </a:spcAft>
        <a:buClr>
          <a:schemeClr val="accent1"/>
        </a:buClr>
        <a:buFont typeface="Tahoma" pitchFamily="34" charset="0"/>
        <a:buChar char="–"/>
        <a:defRPr sz="18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812800" indent="-260350" algn="l" rtl="0" fontAlgn="base">
        <a:lnSpc>
          <a:spcPct val="80000"/>
        </a:lnSpc>
        <a:spcBef>
          <a:spcPct val="25000"/>
        </a:spcBef>
        <a:spcAft>
          <a:spcPct val="0"/>
        </a:spcAft>
        <a:buClr>
          <a:schemeClr val="tx2"/>
        </a:buClr>
        <a:buFont typeface="Tahoma" pitchFamily="34" charset="0"/>
        <a:buChar char="–"/>
        <a:defRPr sz="1400">
          <a:solidFill>
            <a:schemeClr val="bg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074738" indent="-2603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531938" indent="-2603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1989138" indent="-2603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446338" indent="-2603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2903538" indent="-2603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9D88E504-9498-4570-8DA7-486E8465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376" y="1350032"/>
            <a:ext cx="8464721" cy="797782"/>
          </a:xfrm>
        </p:spPr>
        <p:txBody>
          <a:bodyPr/>
          <a:lstStyle/>
          <a:p>
            <a:pPr algn="ctr"/>
            <a:r>
              <a:rPr lang="it-IT" dirty="0" err="1" smtClean="0"/>
              <a:t>Patient</a:t>
            </a:r>
            <a:r>
              <a:rPr lang="it-IT" dirty="0" smtClean="0"/>
              <a:t> </a:t>
            </a:r>
            <a:r>
              <a:rPr lang="it-IT" dirty="0" err="1" smtClean="0"/>
              <a:t>reported</a:t>
            </a:r>
            <a:r>
              <a:rPr lang="it-IT" dirty="0" smtClean="0"/>
              <a:t> </a:t>
            </a:r>
            <a:r>
              <a:rPr lang="it-IT" dirty="0" err="1" smtClean="0"/>
              <a:t>outcome</a:t>
            </a:r>
            <a:r>
              <a:rPr lang="it-IT" dirty="0" smtClean="0"/>
              <a:t> </a:t>
            </a:r>
            <a:r>
              <a:rPr lang="it-IT" dirty="0" err="1" smtClean="0"/>
              <a:t>measures</a:t>
            </a:r>
            <a:r>
              <a:rPr lang="it-IT" dirty="0" smtClean="0"/>
              <a:t> in SMA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4671" y="2388849"/>
            <a:ext cx="5407025" cy="4537075"/>
          </a:xfrm>
        </p:spPr>
        <p:txBody>
          <a:bodyPr/>
          <a:lstStyle/>
          <a:p>
            <a:pPr algn="ctr"/>
            <a:r>
              <a:rPr lang="en-GB" sz="2800" dirty="0" smtClean="0"/>
              <a:t>Sonia Messina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1800" dirty="0" smtClean="0"/>
              <a:t>Department of Clinical and Experimental Medicine, University of Messina, Italy</a:t>
            </a:r>
          </a:p>
          <a:p>
            <a:pPr algn="ctr"/>
            <a:r>
              <a:rPr lang="en-GB" sz="1800" dirty="0" smtClean="0"/>
              <a:t>NEMO SUD Clinical </a:t>
            </a:r>
            <a:r>
              <a:rPr lang="en-GB" sz="1800" dirty="0" err="1" smtClean="0"/>
              <a:t>Center</a:t>
            </a:r>
            <a:r>
              <a:rPr lang="en-GB" sz="1800" dirty="0" smtClean="0"/>
              <a:t>, Messina, Italy</a:t>
            </a:r>
            <a:endParaRPr lang="en-GB" sz="1800" dirty="0"/>
          </a:p>
        </p:txBody>
      </p:sp>
      <p:sp>
        <p:nvSpPr>
          <p:cNvPr id="2" name="AutoShape 2" descr="Risultati immagini per famiglie s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54" y="5002176"/>
            <a:ext cx="3410513" cy="126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4"/>
          <p:cNvSpPr txBox="1">
            <a:spLocks/>
          </p:cNvSpPr>
          <p:nvPr/>
        </p:nvSpPr>
        <p:spPr bwMode="auto">
          <a:xfrm>
            <a:off x="1346200" y="82119"/>
            <a:ext cx="9438290" cy="30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400" kern="0" dirty="0" smtClean="0">
                <a:solidFill>
                  <a:schemeClr val="accent1"/>
                </a:solidFill>
              </a:rPr>
              <a:t>Results- </a:t>
            </a:r>
            <a:r>
              <a:rPr lang="en-GB" sz="2000" i="1" kern="0" dirty="0" smtClean="0">
                <a:solidFill>
                  <a:schemeClr val="accent1"/>
                </a:solidFill>
              </a:rPr>
              <a:t>Identification of assessed aspects</a:t>
            </a:r>
            <a:r>
              <a:rPr lang="en-GB" sz="2000" kern="0" dirty="0" smtClean="0">
                <a:solidFill>
                  <a:schemeClr val="accent1"/>
                </a:solidFill>
              </a:rPr>
              <a:t> </a:t>
            </a:r>
            <a:endParaRPr lang="en-GB" sz="2000" kern="0" dirty="0">
              <a:solidFill>
                <a:schemeClr val="accent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8534" y="675901"/>
            <a:ext cx="2455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10/35 focused 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on </a:t>
            </a:r>
            <a:r>
              <a:rPr lang="en-GB" dirty="0" err="1" smtClean="0">
                <a:solidFill>
                  <a:schemeClr val="accent1"/>
                </a:solidFill>
              </a:rPr>
              <a:t>HRQoL</a:t>
            </a:r>
            <a:r>
              <a:rPr lang="en-GB" dirty="0" smtClean="0">
                <a:solidFill>
                  <a:schemeClr val="accent1"/>
                </a:solidFill>
              </a:rPr>
              <a:t> and ADL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 of these 10 were surveys.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90932"/>
              </p:ext>
            </p:extLst>
          </p:nvPr>
        </p:nvGraphicFramePr>
        <p:xfrm>
          <a:off x="2743202" y="457199"/>
          <a:ext cx="8682324" cy="629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214"/>
                <a:gridCol w="345468"/>
                <a:gridCol w="462245"/>
                <a:gridCol w="689311"/>
                <a:gridCol w="462245"/>
                <a:gridCol w="1967640"/>
                <a:gridCol w="1478921"/>
                <a:gridCol w="1264280"/>
              </a:tblGrid>
              <a:tr h="380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QoL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ADL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BURDEN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 TYPE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Details/comments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References of studies including SMA patients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Used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 SMA 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trials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5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SF-36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Self-reported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questionnaire more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oriented for adults (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&gt; 14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years).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instrument.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Boyer et al. 2005,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Abresch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2002,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Kruitwagen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2016 and 2018, Suk et al. 2015, Read et al. 2010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NCT02628743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668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EQ 5D 5L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EQ 5D y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EQ 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 questionnaire and  caregivers reported module.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instruments to assess health status in a wide range of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ages.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Lopez-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Bastida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2017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NCT02908685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NCT02628743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516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Nottingham Health Profile 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Self-administered questionnaire more oriented for adults person.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instrument. 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Boyer et al. 2005 and 2006, Yilmaz et al. 2010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28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SIP 68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 questionnaire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General health measure.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 Groot et al. 2005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456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Utrecht Scale (USER-Participation)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reported questionnaire for adults (&gt;18 years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). Generic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tool to assess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participation.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Fisher et al. 2019,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Kruit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2018 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384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ITQOL-SF47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parent-completed (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2–72 months)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profile measure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NCT02913482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79639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FLASH SURVEY SMA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Self-reported  and care giver reported developed to appraise the expectations on current therapeutic developments in type 2 and 3 SMA patients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SMA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Rouault et al. 2017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8962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International survey (1)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Self-reported and care giver reported. Specifically developed to assess the meaningfulness of  functional items  and the expectations on current therapeutic developments in type 2 and 3 SMA patients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SMA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Pera et al. 2017 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30488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International survey (2)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Self-reported and care giver reported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SMA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Qian et al. 2015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  <a:tr h="5870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120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PRISM SMA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Self-reported (adults) assessing how different symptoms affect adult life in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SMA,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SMA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Mongiovi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’ et al. 2018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382" marR="31382" marT="31382" marB="3138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1382" marR="31382" marT="31382" marB="31382"/>
                </a:tc>
              </a:tr>
            </a:tbl>
          </a:graphicData>
        </a:graphic>
      </p:graphicFrame>
      <p:cxnSp>
        <p:nvCxnSpPr>
          <p:cNvPr id="11" name="Connettore 1 10"/>
          <p:cNvCxnSpPr/>
          <p:nvPr/>
        </p:nvCxnSpPr>
        <p:spPr>
          <a:xfrm flipH="1">
            <a:off x="2497666" y="3784600"/>
            <a:ext cx="16934" cy="28351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4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592139" y="1403050"/>
            <a:ext cx="1753128" cy="4537075"/>
          </a:xfrm>
        </p:spPr>
        <p:txBody>
          <a:bodyPr/>
          <a:lstStyle/>
          <a:p>
            <a:r>
              <a:rPr lang="en-GB" dirty="0" smtClean="0"/>
              <a:t>- 5/35 </a:t>
            </a:r>
            <a:r>
              <a:rPr lang="en-GB" b="0" dirty="0" smtClean="0"/>
              <a:t>tools</a:t>
            </a:r>
            <a:r>
              <a:rPr lang="en-GB" dirty="0" smtClean="0"/>
              <a:t> </a:t>
            </a:r>
            <a:r>
              <a:rPr lang="en-GB" b="0" dirty="0" smtClean="0"/>
              <a:t>mainly </a:t>
            </a:r>
            <a:r>
              <a:rPr lang="en-GB" b="0" dirty="0"/>
              <a:t>focused on </a:t>
            </a:r>
            <a:r>
              <a:rPr lang="en-GB" b="0" dirty="0" smtClean="0"/>
              <a:t>ADLs 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23989"/>
              </p:ext>
            </p:extLst>
          </p:nvPr>
        </p:nvGraphicFramePr>
        <p:xfrm>
          <a:off x="2582336" y="437634"/>
          <a:ext cx="7469781" cy="6079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440"/>
                <a:gridCol w="132475"/>
                <a:gridCol w="331850"/>
                <a:gridCol w="444025"/>
                <a:gridCol w="662143"/>
                <a:gridCol w="444025"/>
                <a:gridCol w="1987986"/>
                <a:gridCol w="1320390"/>
                <a:gridCol w="1214447"/>
              </a:tblGrid>
              <a:tr h="5698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QoL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ADL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BURDEN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 TYPE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Details/comments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References of studies including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SMA patients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sed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 SMA 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trials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</a:tr>
              <a:tr h="1188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EK2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 rowSpan="5">
                  <a:txBody>
                    <a:bodyPr/>
                    <a:lstStyle/>
                    <a:p>
                      <a:endParaRPr lang="en-GB" dirty="0"/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reporting questionnaire for non ambulant  teen agers and adults.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Specific tool designed to measure functional ability in wheelchair person with DMD and SMA.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Steffensen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2201 and 2002,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Fagoaga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2015a and b, Cano et al. 2014,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Welauf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2014 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</a:tr>
              <a:tr h="120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ACTIVLIM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reported and  parents version (6-80 years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form includes questions for both NA and A and some for A only.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Specific tool designed to assess activity limitations in patients with NMD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Vandervelde et al. 2007 and 2009,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Batcho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2016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</a:tr>
              <a:tr h="1343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PEDI CAT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aregiver-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reported form for a wide age range  (1 to 21 years) and functional status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non sitters to ambulant).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tool to assess the performance level for children and young adults with disabilities.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Pasternak et al. 2016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</a:tr>
              <a:tr h="731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Barthel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index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 or care giver reported &gt;12 y.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tool to evaluate physical disability.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Lopez-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Bastida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2017, Dany et al. 2017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</a:tr>
              <a:tr h="1044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Wee-FIM 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 smtClean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or proxy- reported questionnaires (children up to 3 years of age to adult ages)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instrument to assess functional independence level in children and adults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Pousada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2018, Yilmaz et al. 2010,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Vuillerot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2010, </a:t>
                      </a:r>
                      <a:r>
                        <a:rPr lang="it-IT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Chung</a:t>
                      </a:r>
                      <a:r>
                        <a:rPr lang="it-IT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2004</a:t>
                      </a:r>
                      <a:endParaRPr lang="en-GB" sz="900" baseline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9306" marR="49306" marT="49306" marB="49306"/>
                </a:tc>
              </a:tr>
            </a:tbl>
          </a:graphicData>
        </a:graphic>
      </p:graphicFrame>
      <p:sp>
        <p:nvSpPr>
          <p:cNvPr id="13" name="Titolo 4"/>
          <p:cNvSpPr>
            <a:spLocks noGrp="1"/>
          </p:cNvSpPr>
          <p:nvPr>
            <p:ph type="title"/>
          </p:nvPr>
        </p:nvSpPr>
        <p:spPr>
          <a:xfrm>
            <a:off x="973137" y="82119"/>
            <a:ext cx="9438290" cy="30284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Results- </a:t>
            </a:r>
            <a:r>
              <a:rPr lang="en-GB" sz="2000" i="1" dirty="0">
                <a:solidFill>
                  <a:schemeClr val="accent1"/>
                </a:solidFill>
              </a:rPr>
              <a:t>Identification of assessed aspects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515938" y="1273581"/>
            <a:ext cx="1837795" cy="4537075"/>
          </a:xfrm>
        </p:spPr>
        <p:txBody>
          <a:bodyPr/>
          <a:lstStyle/>
          <a:p>
            <a:r>
              <a:rPr lang="en-GB" dirty="0" smtClean="0"/>
              <a:t>- 9/35</a:t>
            </a:r>
            <a:r>
              <a:rPr lang="en-GB" b="0" dirty="0" smtClean="0"/>
              <a:t> </a:t>
            </a:r>
            <a:r>
              <a:rPr lang="en-GB" b="0" dirty="0"/>
              <a:t>tools</a:t>
            </a:r>
            <a:r>
              <a:rPr lang="en-GB" dirty="0"/>
              <a:t> </a:t>
            </a:r>
            <a:r>
              <a:rPr lang="en-GB" b="0" dirty="0" smtClean="0"/>
              <a:t>mainly </a:t>
            </a:r>
            <a:r>
              <a:rPr lang="en-GB" b="0" dirty="0"/>
              <a:t>focused </a:t>
            </a:r>
            <a:r>
              <a:rPr lang="en-GB" b="0" dirty="0" smtClean="0"/>
              <a:t>on </a:t>
            </a:r>
            <a:r>
              <a:rPr lang="en-GB" b="0" dirty="0"/>
              <a:t>caregiver burden.  </a:t>
            </a:r>
          </a:p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Segnaposto contenuto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6345990"/>
              </p:ext>
            </p:extLst>
          </p:nvPr>
        </p:nvGraphicFramePr>
        <p:xfrm>
          <a:off x="2142067" y="432865"/>
          <a:ext cx="7787274" cy="632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2912"/>
                <a:gridCol w="340217"/>
                <a:gridCol w="455219"/>
                <a:gridCol w="678836"/>
                <a:gridCol w="455219"/>
                <a:gridCol w="2038105"/>
                <a:gridCol w="1341700"/>
                <a:gridCol w="1245066"/>
              </a:tblGrid>
              <a:tr h="2938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QoL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ADL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BURDEN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 TYPE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Details/comments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References of studies including SMA patients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used in SMA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trials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7697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ACEND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giver reported , form includes  questions for a wide range (4-18 years) of age and functional status   (non sitters to ambulant).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Instrument specifically designed to assess the caregiver burden of children with NMD.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Matsumoto et al. 2011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NCT02594124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</a:tr>
              <a:tr h="278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Zarit Burden Interview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giver reported (&gt; 5 years).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tool non specific for NMD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Lopez-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bastida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2017,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Pousada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2018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571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The Parenting Stress Index (PSI)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giver reported. For children aged 1 month to 12 years.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tool designed to evaluate the magnitude of stress in the parent–child system .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Mah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2008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3849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F-SOZU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giver reported questionnaire.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General instrument to assess social support 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Von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Gontard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2002 a and b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472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Questionnaire on Resources and Stress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Parents reported questionnaire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General tool to evaluate percived stress in parents of children with disabilities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Qian et al. 2015 and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Guillerot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2010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6708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Family Crisis Orientated Personal Evaluation Scale (F-COPES)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Parents reported questionnaire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General tool created to identify problem solving and behavioral strategies utilized by families in difficult or problematic situations.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Qian et al. 2015 and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Guillerot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2010, von </a:t>
                      </a:r>
                      <a:r>
                        <a:rPr lang="en-US" sz="9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Gontard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2012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472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Family Burden Interview Schedule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Parent completed questionnaire General tool to assess impact on the family of different paediatric disorders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Read et al. 2010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472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WPAI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giver reported , form includes  questions for a wide range of age and functional status (non sitters to ambulant)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Reilly et al. 1993</a:t>
                      </a:r>
                      <a:endParaRPr lang="en-GB" sz="9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NCT02908685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NCT02628743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</a:tr>
              <a:tr h="278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SMAIS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and care giver reported (&gt;12 years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SMA</a:t>
                      </a:r>
                      <a:endParaRPr lang="en-GB" sz="900" dirty="0"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NCT03032172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NCT02908685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525" marR="37525" marT="37525" marB="37525"/>
                </a:tc>
              </a:tr>
            </a:tbl>
          </a:graphicData>
        </a:graphic>
      </p:graphicFrame>
      <p:sp>
        <p:nvSpPr>
          <p:cNvPr id="17" name="Titolo 4"/>
          <p:cNvSpPr>
            <a:spLocks noGrp="1"/>
          </p:cNvSpPr>
          <p:nvPr>
            <p:ph type="title"/>
          </p:nvPr>
        </p:nvSpPr>
        <p:spPr>
          <a:xfrm>
            <a:off x="973137" y="82119"/>
            <a:ext cx="9438290" cy="30284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Results- </a:t>
            </a:r>
            <a:r>
              <a:rPr lang="en-GB" sz="2000" i="1" dirty="0">
                <a:solidFill>
                  <a:schemeClr val="accent1"/>
                </a:solidFill>
              </a:rPr>
              <a:t>Identification of assessed aspects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olo 4"/>
          <p:cNvSpPr txBox="1">
            <a:spLocks/>
          </p:cNvSpPr>
          <p:nvPr/>
        </p:nvSpPr>
        <p:spPr bwMode="auto">
          <a:xfrm>
            <a:off x="969431" y="49610"/>
            <a:ext cx="9438290" cy="2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kern="0" dirty="0" smtClean="0">
                <a:solidFill>
                  <a:schemeClr val="accent1"/>
                </a:solidFill>
              </a:rPr>
              <a:t>Results- assessed aspects and age</a:t>
            </a:r>
            <a:endParaRPr lang="en-GB" sz="2000" kern="0" dirty="0">
              <a:solidFill>
                <a:schemeClr val="accent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762000" y="1794933"/>
            <a:ext cx="414867" cy="3979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761999" y="2394260"/>
            <a:ext cx="414867" cy="3979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761998" y="3061515"/>
            <a:ext cx="414867" cy="3979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1176865" y="181852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Care giver burden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29265" y="241965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ADLs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329265" y="306151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HRQoL</a:t>
            </a:r>
          </a:p>
        </p:txBody>
      </p:sp>
      <p:pic>
        <p:nvPicPr>
          <p:cNvPr id="16" name="Immagin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30" y="301987"/>
            <a:ext cx="5085927" cy="6764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8396957" y="6539555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solidFill>
                  <a:schemeClr val="accent1"/>
                </a:solidFill>
              </a:rPr>
              <a:t>AGE (years)</a:t>
            </a:r>
            <a:endParaRPr lang="en-GB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429090" y="950622"/>
            <a:ext cx="10448395" cy="4537075"/>
          </a:xfrm>
        </p:spPr>
        <p:txBody>
          <a:bodyPr/>
          <a:lstStyle/>
          <a:p>
            <a:r>
              <a:rPr lang="en-GB" i="1" dirty="0"/>
              <a:t>Specificity for SMA </a:t>
            </a:r>
            <a:endParaRPr lang="en-GB" i="1" dirty="0" smtClean="0"/>
          </a:p>
          <a:p>
            <a:endParaRPr lang="en-GB" i="1" dirty="0"/>
          </a:p>
          <a:p>
            <a:pPr marL="342900" indent="-342900">
              <a:buFontTx/>
              <a:buChar char="-"/>
            </a:pPr>
            <a:r>
              <a:rPr lang="en-GB" dirty="0" smtClean="0"/>
              <a:t>6</a:t>
            </a:r>
            <a:r>
              <a:rPr lang="en-GB" b="0" dirty="0" smtClean="0"/>
              <a:t> </a:t>
            </a:r>
            <a:r>
              <a:rPr lang="en-GB" b="0" dirty="0"/>
              <a:t>tools were specifically developed for </a:t>
            </a:r>
            <a:r>
              <a:rPr lang="en-GB" b="0" dirty="0" smtClean="0"/>
              <a:t>SMA:</a:t>
            </a:r>
          </a:p>
          <a:p>
            <a:pPr marL="619125" lvl="1" indent="-342900">
              <a:buFontTx/>
              <a:buChar char="-"/>
            </a:pPr>
            <a:r>
              <a:rPr lang="en-GB" dirty="0" smtClean="0"/>
              <a:t>SMA HI (</a:t>
            </a:r>
            <a:r>
              <a:rPr lang="en-GB" b="0" dirty="0" err="1" smtClean="0"/>
              <a:t>HRQoL</a:t>
            </a:r>
            <a:r>
              <a:rPr lang="en-GB" b="0" dirty="0" smtClean="0"/>
              <a:t>)</a:t>
            </a:r>
            <a:endParaRPr lang="en-GB" dirty="0" smtClean="0"/>
          </a:p>
          <a:p>
            <a:pPr marL="619125" lvl="1" indent="-342900">
              <a:buFontTx/>
              <a:buChar char="-"/>
            </a:pPr>
            <a:r>
              <a:rPr lang="en-GB" dirty="0" smtClean="0"/>
              <a:t>Flash Survey SMA, PRISM-SMA, </a:t>
            </a:r>
            <a:r>
              <a:rPr lang="en-US" dirty="0"/>
              <a:t>International survey 1-2</a:t>
            </a:r>
            <a:r>
              <a:rPr lang="en-GB" dirty="0" smtClean="0"/>
              <a:t> (SURVEYS- </a:t>
            </a:r>
            <a:r>
              <a:rPr lang="en-GB" b="0" dirty="0" err="1" smtClean="0"/>
              <a:t>HRQoL</a:t>
            </a:r>
            <a:r>
              <a:rPr lang="en-GB" b="0" dirty="0" smtClean="0"/>
              <a:t>/ADLs)</a:t>
            </a:r>
            <a:r>
              <a:rPr lang="en-GB" dirty="0" smtClean="0"/>
              <a:t> </a:t>
            </a:r>
          </a:p>
          <a:p>
            <a:pPr marL="619125" lvl="1" indent="-342900">
              <a:buFontTx/>
              <a:buChar char="-"/>
            </a:pPr>
            <a:r>
              <a:rPr lang="en-GB" dirty="0" smtClean="0"/>
              <a:t>SMAIS (</a:t>
            </a:r>
            <a:r>
              <a:rPr lang="en-GB" b="0" dirty="0" smtClean="0"/>
              <a:t>Care giver burden).   </a:t>
            </a:r>
          </a:p>
          <a:p>
            <a:pPr marL="342900" indent="-342900">
              <a:buFontTx/>
              <a:buChar char="-"/>
            </a:pPr>
            <a:r>
              <a:rPr lang="en-US" dirty="0"/>
              <a:t>19 </a:t>
            </a:r>
            <a:r>
              <a:rPr lang="en-US" b="0" dirty="0"/>
              <a:t>were not specifically designed for SMA, but had been used and at least partially validated in SMA cohorts </a:t>
            </a:r>
          </a:p>
          <a:p>
            <a:pPr marL="342900" indent="-342900">
              <a:buFontTx/>
              <a:buChar char="-"/>
            </a:pPr>
            <a:r>
              <a:rPr lang="en-US" dirty="0"/>
              <a:t>the other 10 </a:t>
            </a:r>
            <a:r>
              <a:rPr lang="en-US" b="0" dirty="0"/>
              <a:t>were used in neuromuscular cohorts including SMA patients. </a:t>
            </a:r>
            <a:endParaRPr lang="en-GB" b="0" dirty="0"/>
          </a:p>
          <a:p>
            <a:r>
              <a:rPr lang="en-US" dirty="0"/>
              <a:t> </a:t>
            </a:r>
          </a:p>
          <a:p>
            <a:r>
              <a:rPr lang="en-US" dirty="0"/>
              <a:t>-   6 </a:t>
            </a:r>
            <a:r>
              <a:rPr lang="en-US" b="0" dirty="0"/>
              <a:t>of these measures underwent a </a:t>
            </a:r>
            <a:r>
              <a:rPr lang="en-US" b="0" dirty="0" err="1"/>
              <a:t>Rasch</a:t>
            </a:r>
            <a:r>
              <a:rPr lang="en-US" b="0" dirty="0"/>
              <a:t> analysis – modern psychometric analysis - (EK, </a:t>
            </a:r>
            <a:r>
              <a:rPr lang="en-US" b="0" dirty="0" err="1"/>
              <a:t>Activlim</a:t>
            </a:r>
            <a:r>
              <a:rPr lang="en-US" b="0" dirty="0"/>
              <a:t>, </a:t>
            </a:r>
            <a:r>
              <a:rPr lang="en-US" b="0" dirty="0" smtClean="0"/>
              <a:t>  	PEDI-CAT</a:t>
            </a:r>
            <a:r>
              <a:rPr lang="en-US" b="0" dirty="0"/>
              <a:t>, PedsQL core/NMD, QoL-NMD ) based on results obtained in </a:t>
            </a:r>
            <a:r>
              <a:rPr lang="en-US" b="0" dirty="0" smtClean="0"/>
              <a:t>neuromuscular 	cohorts </a:t>
            </a:r>
            <a:r>
              <a:rPr lang="en-US" b="0" dirty="0"/>
              <a:t>and in SMA (PEDI-CAT). </a:t>
            </a:r>
            <a:endParaRPr lang="en-GB" b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846138" y="186134"/>
            <a:ext cx="9438290" cy="4038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Results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515938" y="1002771"/>
            <a:ext cx="1044839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rgbClr val="DE0069"/>
              </a:buClr>
              <a:buSzPct val="80000"/>
              <a:buFont typeface="Arial" charset="0"/>
              <a:defRPr sz="2000" b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6225" indent="-274638" algn="l" rtl="0" fontAlgn="base">
              <a:lnSpc>
                <a:spcPct val="8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●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50863" indent="-273050" algn="l" rtl="0" fontAlgn="base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Tahoma" pitchFamily="34" charset="0"/>
              <a:buChar char="–"/>
              <a:defRPr sz="16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12800" indent="-260350" algn="l" rtl="0"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074738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1531938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1989138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446338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2903538" indent="-2603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i="1" kern="0" dirty="0" smtClean="0"/>
              <a:t>Specificity for SMA type</a:t>
            </a:r>
          </a:p>
          <a:p>
            <a:pPr marL="342900" indent="-342900">
              <a:buFontTx/>
              <a:buChar char="-"/>
            </a:pPr>
            <a:r>
              <a:rPr lang="en-GB" kern="0" dirty="0" smtClean="0"/>
              <a:t>None of the tools was specifically developed for SMA type I.</a:t>
            </a:r>
          </a:p>
          <a:p>
            <a:pPr marL="619125" lvl="1" indent="-342900">
              <a:buFontTx/>
              <a:buChar char="-"/>
            </a:pPr>
            <a:r>
              <a:rPr lang="en-GB" sz="2000" b="0" kern="0" dirty="0" smtClean="0">
                <a:solidFill>
                  <a:schemeClr val="accent1"/>
                </a:solidFill>
              </a:rPr>
              <a:t> </a:t>
            </a:r>
            <a:r>
              <a:rPr lang="en-GB" sz="2000" kern="0" dirty="0" smtClean="0"/>
              <a:t>SMA HI (</a:t>
            </a:r>
            <a:r>
              <a:rPr lang="en-GB" sz="2000" b="0" kern="0" dirty="0" err="1" smtClean="0"/>
              <a:t>HRQoL</a:t>
            </a:r>
            <a:r>
              <a:rPr lang="en-GB" sz="2000" b="0" kern="0" dirty="0" smtClean="0"/>
              <a:t>) was developed for SMA type II and III</a:t>
            </a:r>
          </a:p>
          <a:p>
            <a:pPr marL="619125" lvl="1" indent="-342900">
              <a:buFontTx/>
              <a:buChar char="-"/>
            </a:pPr>
            <a:r>
              <a:rPr lang="en-GB" sz="2000" kern="0" dirty="0" smtClean="0"/>
              <a:t> Flash Survey SMA,</a:t>
            </a:r>
            <a:r>
              <a:rPr lang="en-GB" sz="2000" dirty="0" smtClean="0"/>
              <a:t> </a:t>
            </a:r>
            <a:r>
              <a:rPr lang="en-GB" sz="2000" dirty="0"/>
              <a:t>PRISM-SMA, </a:t>
            </a:r>
            <a:r>
              <a:rPr lang="en-US" sz="2000" dirty="0"/>
              <a:t>International survey 1-2</a:t>
            </a:r>
            <a:r>
              <a:rPr lang="en-GB" sz="2000" kern="0" dirty="0" smtClean="0"/>
              <a:t> (</a:t>
            </a:r>
            <a:r>
              <a:rPr lang="en-GB" sz="2000" b="0" kern="0" dirty="0" err="1" smtClean="0"/>
              <a:t>HRQoL</a:t>
            </a:r>
            <a:r>
              <a:rPr lang="en-GB" sz="2000" b="0" kern="0" dirty="0" smtClean="0"/>
              <a:t>/ADLs)</a:t>
            </a:r>
            <a:r>
              <a:rPr lang="en-GB" sz="2000" kern="0" dirty="0" smtClean="0"/>
              <a:t> were </a:t>
            </a:r>
            <a:r>
              <a:rPr lang="en-GB" sz="2000" kern="0" dirty="0"/>
              <a:t>developed for SMA type II and III</a:t>
            </a:r>
          </a:p>
          <a:p>
            <a:pPr marL="619125" lvl="1" indent="-342900">
              <a:buFontTx/>
              <a:buChar char="-"/>
            </a:pPr>
            <a:r>
              <a:rPr lang="en-GB" sz="2000" kern="0" dirty="0" smtClean="0"/>
              <a:t> SMAIS (</a:t>
            </a:r>
            <a:r>
              <a:rPr lang="en-GB" sz="2000" b="0" kern="0" dirty="0" smtClean="0"/>
              <a:t>Care giver burden)</a:t>
            </a:r>
            <a:r>
              <a:rPr lang="en-GB" sz="2000" kern="0" dirty="0"/>
              <a:t> was developed for SMA type II and </a:t>
            </a:r>
            <a:r>
              <a:rPr lang="en-GB" sz="2000" kern="0" dirty="0" smtClean="0"/>
              <a:t>III</a:t>
            </a:r>
            <a:r>
              <a:rPr lang="en-GB" sz="2000" b="0" kern="0" dirty="0" smtClean="0"/>
              <a:t>   </a:t>
            </a:r>
          </a:p>
          <a:p>
            <a:pPr lvl="1" indent="0">
              <a:buNone/>
            </a:pPr>
            <a:endParaRPr lang="en-GB" b="0" kern="0" dirty="0" smtClean="0"/>
          </a:p>
          <a:p>
            <a:pPr lvl="1" indent="0">
              <a:buNone/>
            </a:pPr>
            <a:r>
              <a:rPr lang="en-GB" sz="2000" b="1" kern="0" dirty="0" smtClean="0">
                <a:solidFill>
                  <a:schemeClr val="accent1"/>
                </a:solidFill>
              </a:rPr>
              <a:t>Analysing each domain of the selected tools:</a:t>
            </a:r>
          </a:p>
          <a:p>
            <a:pPr marL="342900" indent="-342900">
              <a:buFontTx/>
              <a:buChar char="-"/>
            </a:pPr>
            <a:r>
              <a:rPr lang="en-GB" b="0" kern="0" dirty="0" smtClean="0">
                <a:solidFill>
                  <a:schemeClr val="bg2"/>
                </a:solidFill>
              </a:rPr>
              <a:t>16 tools </a:t>
            </a:r>
            <a:r>
              <a:rPr lang="en-GB" b="0" dirty="0" smtClean="0">
                <a:solidFill>
                  <a:schemeClr val="bg2"/>
                </a:solidFill>
              </a:rPr>
              <a:t>appeared </a:t>
            </a:r>
            <a:r>
              <a:rPr lang="en-GB" b="0" dirty="0">
                <a:solidFill>
                  <a:schemeClr val="bg2"/>
                </a:solidFill>
              </a:rPr>
              <a:t>to be </a:t>
            </a:r>
            <a:r>
              <a:rPr lang="en-GB" b="0" dirty="0" smtClean="0">
                <a:solidFill>
                  <a:schemeClr val="bg2"/>
                </a:solidFill>
              </a:rPr>
              <a:t>applicable to SMA </a:t>
            </a:r>
            <a:r>
              <a:rPr lang="en-GB" b="0" dirty="0">
                <a:solidFill>
                  <a:schemeClr val="bg2"/>
                </a:solidFill>
              </a:rPr>
              <a:t>type </a:t>
            </a:r>
            <a:r>
              <a:rPr lang="en-GB" b="0" dirty="0" smtClean="0">
                <a:solidFill>
                  <a:schemeClr val="bg2"/>
                </a:solidFill>
              </a:rPr>
              <a:t>II </a:t>
            </a:r>
            <a:r>
              <a:rPr lang="en-GB" b="0" dirty="0">
                <a:solidFill>
                  <a:schemeClr val="bg2"/>
                </a:solidFill>
              </a:rPr>
              <a:t>and </a:t>
            </a:r>
            <a:r>
              <a:rPr lang="en-GB" b="0" dirty="0" smtClean="0">
                <a:solidFill>
                  <a:schemeClr val="bg2"/>
                </a:solidFill>
              </a:rPr>
              <a:t>III.</a:t>
            </a:r>
            <a:endParaRPr lang="en-GB" b="0" dirty="0">
              <a:solidFill>
                <a:schemeClr val="bg2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b="0" kern="0" dirty="0" smtClean="0">
                <a:solidFill>
                  <a:schemeClr val="bg2"/>
                </a:solidFill>
              </a:rPr>
              <a:t>18 tools </a:t>
            </a:r>
            <a:r>
              <a:rPr lang="en-GB" b="0" dirty="0" smtClean="0">
                <a:solidFill>
                  <a:schemeClr val="bg2"/>
                </a:solidFill>
              </a:rPr>
              <a:t>appeared </a:t>
            </a:r>
            <a:r>
              <a:rPr lang="en-GB" b="0" dirty="0">
                <a:solidFill>
                  <a:schemeClr val="bg2"/>
                </a:solidFill>
              </a:rPr>
              <a:t>to be </a:t>
            </a:r>
            <a:r>
              <a:rPr lang="en-GB" b="0" dirty="0" smtClean="0">
                <a:solidFill>
                  <a:schemeClr val="bg2"/>
                </a:solidFill>
              </a:rPr>
              <a:t>applicable to </a:t>
            </a:r>
            <a:r>
              <a:rPr lang="en-GB" b="0" kern="0" dirty="0" smtClean="0">
                <a:solidFill>
                  <a:schemeClr val="bg2"/>
                </a:solidFill>
              </a:rPr>
              <a:t>all SMA types. </a:t>
            </a:r>
          </a:p>
          <a:p>
            <a:pPr marL="342900" indent="-342900">
              <a:buFontTx/>
              <a:buChar char="-"/>
            </a:pPr>
            <a:r>
              <a:rPr lang="en-GB" b="0" kern="0" dirty="0" smtClean="0">
                <a:solidFill>
                  <a:schemeClr val="bg2"/>
                </a:solidFill>
              </a:rPr>
              <a:t>1 tool only for SMA type III </a:t>
            </a:r>
            <a:r>
              <a:rPr lang="en-US" dirty="0">
                <a:uFill>
                  <a:solidFill>
                    <a:srgbClr val="000000"/>
                  </a:solidFill>
                </a:uFill>
              </a:rPr>
              <a:t>(USER-Participation) </a:t>
            </a:r>
            <a:r>
              <a:rPr lang="en-GB" b="0" kern="0" dirty="0" smtClean="0">
                <a:solidFill>
                  <a:schemeClr val="bg2"/>
                </a:solidFill>
              </a:rPr>
              <a:t>.</a:t>
            </a:r>
            <a:endParaRPr lang="en-GB" b="0" kern="0" dirty="0">
              <a:solidFill>
                <a:schemeClr val="bg2"/>
              </a:solidFill>
            </a:endParaRPr>
          </a:p>
        </p:txBody>
      </p:sp>
      <p:sp>
        <p:nvSpPr>
          <p:cNvPr id="8" name="Titolo 4"/>
          <p:cNvSpPr txBox="1">
            <a:spLocks/>
          </p:cNvSpPr>
          <p:nvPr/>
        </p:nvSpPr>
        <p:spPr bwMode="auto">
          <a:xfrm>
            <a:off x="846138" y="186134"/>
            <a:ext cx="9438290" cy="4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 smtClean="0">
                <a:solidFill>
                  <a:schemeClr val="accent1"/>
                </a:solidFill>
              </a:rPr>
              <a:t>Results</a:t>
            </a:r>
            <a:endParaRPr lang="en-GB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7" y="150598"/>
            <a:ext cx="6129867" cy="225380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B49F752-8A9D-4019-8610-D7CD0AB47E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94" y="3282644"/>
            <a:ext cx="8585200" cy="32084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963" y="1055150"/>
            <a:ext cx="6451601" cy="20905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2609412"/>
            <a:ext cx="7763933" cy="604742"/>
          </a:xfrm>
          <a:prstGeom prst="rect">
            <a:avLst/>
          </a:prstGeom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031875" y="5959357"/>
            <a:ext cx="11160125" cy="376664"/>
          </a:xfrm>
        </p:spPr>
        <p:txBody>
          <a:bodyPr/>
          <a:lstStyle/>
          <a:p>
            <a:r>
              <a:rPr lang="it-IT" dirty="0" err="1" smtClean="0"/>
              <a:t>Telethon</a:t>
            </a:r>
            <a:r>
              <a:rPr lang="it-IT" dirty="0" smtClean="0"/>
              <a:t> –UILDM GUP 09010- Sonia Messina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445393"/>
            <a:ext cx="4850707" cy="22420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55592" y="84868"/>
            <a:ext cx="660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Correlations between HRQOL and function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9" name="Picture 8" descr="telet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" y="5868899"/>
            <a:ext cx="908756" cy="56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146" y="2196919"/>
            <a:ext cx="7283379" cy="43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12962" y="372320"/>
            <a:ext cx="9901075" cy="403828"/>
          </a:xfrm>
        </p:spPr>
        <p:txBody>
          <a:bodyPr/>
          <a:lstStyle/>
          <a:p>
            <a:r>
              <a:rPr lang="it-IT" dirty="0" err="1" smtClean="0">
                <a:solidFill>
                  <a:schemeClr val="accent1"/>
                </a:solidFill>
              </a:rPr>
              <a:t>Correlations</a:t>
            </a:r>
            <a:r>
              <a:rPr lang="it-IT" dirty="0" smtClean="0">
                <a:solidFill>
                  <a:schemeClr val="accent1"/>
                </a:solidFill>
              </a:rPr>
              <a:t> of delta </a:t>
            </a:r>
            <a:r>
              <a:rPr lang="it-IT" dirty="0" err="1" smtClean="0">
                <a:solidFill>
                  <a:schemeClr val="accent1"/>
                </a:solidFill>
              </a:rPr>
              <a:t>outcome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measures</a:t>
            </a:r>
            <a:r>
              <a:rPr lang="it-IT" dirty="0" smtClean="0">
                <a:solidFill>
                  <a:schemeClr val="accent1"/>
                </a:solidFill>
              </a:rPr>
              <a:t> over 12 </a:t>
            </a:r>
            <a:r>
              <a:rPr lang="it-IT" dirty="0" err="1" smtClean="0">
                <a:solidFill>
                  <a:schemeClr val="accent1"/>
                </a:solidFill>
              </a:rPr>
              <a:t>months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t="9069"/>
          <a:stretch/>
        </p:blipFill>
        <p:spPr>
          <a:xfrm>
            <a:off x="942975" y="1257298"/>
            <a:ext cx="9635938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963372" y="1743034"/>
            <a:ext cx="10514012" cy="45370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b="0" dirty="0" smtClean="0"/>
              <a:t>A </a:t>
            </a:r>
            <a:r>
              <a:rPr lang="en-GB" b="0" dirty="0"/>
              <a:t>number of patient/carer related tools are available for </a:t>
            </a:r>
            <a:r>
              <a:rPr lang="en-GB" b="0" dirty="0" smtClean="0"/>
              <a:t>SMA.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The validation process of many of these tools in SMA is lacking.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Literature is scanty particularly for the application in SMA type I.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The properties of most of these measures in correlating with function at baseline and follow-up have to be assessed</a:t>
            </a:r>
            <a:r>
              <a:rPr lang="en-GB" b="0" dirty="0"/>
              <a:t>. </a:t>
            </a:r>
            <a:r>
              <a:rPr lang="en-GB" b="0" dirty="0" smtClean="0"/>
              <a:t>No </a:t>
            </a:r>
            <a:r>
              <a:rPr lang="en-GB" b="0" dirty="0"/>
              <a:t>correlation </a:t>
            </a:r>
            <a:r>
              <a:rPr lang="en-GB" b="0" dirty="0" smtClean="0"/>
              <a:t>has been </a:t>
            </a:r>
            <a:r>
              <a:rPr lang="en-GB" b="0" dirty="0"/>
              <a:t>found using the AUQUEI </a:t>
            </a:r>
            <a:r>
              <a:rPr lang="en-GB" b="0" dirty="0" smtClean="0"/>
              <a:t>36 (</a:t>
            </a:r>
            <a:r>
              <a:rPr lang="en-GB" b="0" dirty="0" err="1" smtClean="0"/>
              <a:t>HRQoL</a:t>
            </a:r>
            <a:r>
              <a:rPr lang="en-GB" b="0" dirty="0" smtClean="0"/>
              <a:t> tool) </a:t>
            </a:r>
            <a:r>
              <a:rPr lang="en-GB" b="0" dirty="0"/>
              <a:t>in </a:t>
            </a:r>
            <a:r>
              <a:rPr lang="en-GB" b="0" dirty="0" smtClean="0"/>
              <a:t>children with SMA (de Oliveira et al. 2011). 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The correlations among tools measuring HRQOL, ADLs and care giver burden in SMA are lacking.</a:t>
            </a:r>
          </a:p>
          <a:p>
            <a:pPr marL="342900" indent="-342900">
              <a:buFontTx/>
              <a:buChar char="-"/>
            </a:pPr>
            <a:r>
              <a:rPr lang="en-GB" b="0" dirty="0" smtClean="0"/>
              <a:t> </a:t>
            </a:r>
            <a:r>
              <a:rPr lang="en-GB" b="0" dirty="0"/>
              <a:t>Combining effective tools to assess </a:t>
            </a:r>
            <a:r>
              <a:rPr lang="en-GB" b="0" dirty="0" err="1"/>
              <a:t>HRQoL</a:t>
            </a:r>
            <a:r>
              <a:rPr lang="en-GB" b="0" dirty="0"/>
              <a:t>, ADL and caregiver burden may allow to focus on the patients and carers prospective, capture gain or loss of complex functions really relevant in patients every−day life, weigh efficacy versus side effects and improve future resource allocation</a:t>
            </a:r>
            <a:r>
              <a:rPr lang="en-GB" b="0" dirty="0" smtClean="0"/>
              <a:t>.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68338" y="248575"/>
            <a:ext cx="9438290" cy="4038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Take-home </a:t>
            </a:r>
            <a:r>
              <a:rPr lang="it-IT" dirty="0" err="1" smtClean="0">
                <a:solidFill>
                  <a:schemeClr val="accent1"/>
                </a:solidFill>
              </a:rPr>
              <a:t>message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B76C41C3-A641-49D9-89D1-C42831A2B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137" y="1351594"/>
            <a:ext cx="9728201" cy="45370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b="0" dirty="0" smtClean="0"/>
              <a:t>With the </a:t>
            </a:r>
            <a:r>
              <a:rPr lang="en-US" b="0" dirty="0"/>
              <a:t>exciting advances </a:t>
            </a:r>
            <a:r>
              <a:rPr lang="en-US" b="0" dirty="0" smtClean="0"/>
              <a:t>in therapeutic strategies, </a:t>
            </a:r>
            <a:r>
              <a:rPr lang="en-US" b="0" dirty="0"/>
              <a:t>there has been an increasing pressure from regulatory authorities and from the SMA community to </a:t>
            </a:r>
            <a:r>
              <a:rPr lang="en-US" dirty="0"/>
              <a:t>capture patients and </a:t>
            </a:r>
            <a:r>
              <a:rPr lang="en-US" dirty="0" err="1" smtClean="0"/>
              <a:t>carers’</a:t>
            </a:r>
            <a:r>
              <a:rPr lang="en-US" dirty="0" smtClean="0"/>
              <a:t> </a:t>
            </a:r>
            <a:r>
              <a:rPr lang="en-US" dirty="0"/>
              <a:t>prospective on  the impact of the new treatments on their ‘quality of life’.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GB" b="0" dirty="0"/>
              <a:t>While some of the tools used in clinical trials are questionnaires specifically addressing  health related quality of life (</a:t>
            </a:r>
            <a:r>
              <a:rPr lang="en-GB" dirty="0"/>
              <a:t>HRQoL</a:t>
            </a:r>
            <a:r>
              <a:rPr lang="en-GB" b="0" dirty="0"/>
              <a:t>) aspects, others are more specifically designed to assess </a:t>
            </a:r>
            <a:r>
              <a:rPr lang="en-GB" b="0" dirty="0" smtClean="0"/>
              <a:t>“</a:t>
            </a:r>
            <a:r>
              <a:rPr lang="en-GB" dirty="0" smtClean="0"/>
              <a:t>activities </a:t>
            </a:r>
            <a:r>
              <a:rPr lang="en-GB" dirty="0"/>
              <a:t>of daily </a:t>
            </a:r>
            <a:r>
              <a:rPr lang="en-GB" dirty="0" smtClean="0"/>
              <a:t>living</a:t>
            </a:r>
            <a:r>
              <a:rPr lang="en-GB" b="0" dirty="0" smtClean="0"/>
              <a:t>” (ADLs) </a:t>
            </a:r>
            <a:r>
              <a:rPr lang="en-GB" b="0" dirty="0"/>
              <a:t>or </a:t>
            </a:r>
            <a:r>
              <a:rPr lang="en-GB" b="0" dirty="0" smtClean="0"/>
              <a:t>“</a:t>
            </a:r>
            <a:r>
              <a:rPr lang="en-GB" dirty="0" smtClean="0"/>
              <a:t>caregiver burden</a:t>
            </a:r>
            <a:r>
              <a:rPr lang="en-GB" b="0" dirty="0" smtClean="0"/>
              <a:t>”.</a:t>
            </a:r>
          </a:p>
          <a:p>
            <a:endParaRPr lang="en-GB" b="0" dirty="0" smtClean="0"/>
          </a:p>
          <a:p>
            <a:pPr marL="342900" indent="-342900">
              <a:buFontTx/>
              <a:buChar char="-"/>
            </a:pPr>
            <a:r>
              <a:rPr lang="en-GB" b="0" dirty="0"/>
              <a:t>The different tools are assessing aspects that are overall related to each </a:t>
            </a:r>
            <a:r>
              <a:rPr lang="en-GB" b="0" dirty="0" smtClean="0"/>
              <a:t>other, but </a:t>
            </a:r>
            <a:r>
              <a:rPr lang="en-GB" b="0" dirty="0"/>
              <a:t>their constructs and their aims are </a:t>
            </a:r>
            <a:r>
              <a:rPr lang="en-GB" b="0" dirty="0" smtClean="0"/>
              <a:t>different </a:t>
            </a:r>
            <a:r>
              <a:rPr lang="en-GB" b="0" i="1" dirty="0" smtClean="0"/>
              <a:t>(</a:t>
            </a:r>
            <a:r>
              <a:rPr lang="en-GB" b="0" i="1" dirty="0" err="1"/>
              <a:t>Broe</a:t>
            </a:r>
            <a:r>
              <a:rPr lang="en-GB" b="0" i="1" dirty="0"/>
              <a:t> et al., 1998 ; Millán-Calenti et al., 2010 </a:t>
            </a:r>
            <a:r>
              <a:rPr lang="en-GB" b="0" i="1" dirty="0" smtClean="0"/>
              <a:t>).</a:t>
            </a:r>
          </a:p>
          <a:p>
            <a:pPr marL="342900" indent="-342900">
              <a:buFontTx/>
              <a:buChar char="-"/>
            </a:pPr>
            <a:endParaRPr lang="en-GB" b="0" i="1" dirty="0"/>
          </a:p>
          <a:p>
            <a:pPr marL="342900" indent="-342900">
              <a:buFontTx/>
              <a:buChar char="-"/>
            </a:pPr>
            <a:r>
              <a:rPr lang="en-GB" i="1" dirty="0" smtClean="0"/>
              <a:t>In the scientific community there is still confusion regarding these terms and the focus of the different available tools.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9D88E504-9498-4570-8DA7-486E8465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4" y="279267"/>
            <a:ext cx="9438290" cy="403828"/>
          </a:xfrm>
        </p:spPr>
        <p:txBody>
          <a:bodyPr/>
          <a:lstStyle/>
          <a:p>
            <a:pPr algn="ctr"/>
            <a:r>
              <a:rPr lang="en-US" dirty="0" smtClean="0"/>
              <a:t>Patients’ </a:t>
            </a:r>
            <a:r>
              <a:rPr lang="en-US" dirty="0"/>
              <a:t>and </a:t>
            </a:r>
            <a:r>
              <a:rPr lang="en-US" dirty="0" err="1"/>
              <a:t>carers’</a:t>
            </a:r>
            <a:r>
              <a:rPr lang="en-US" dirty="0"/>
              <a:t> prospective </a:t>
            </a:r>
            <a:r>
              <a:rPr lang="it-IT" dirty="0" smtClean="0"/>
              <a:t>in SMA</a:t>
            </a:r>
            <a:endParaRPr lang="it-IT" dirty="0"/>
          </a:p>
        </p:txBody>
      </p:sp>
      <p:pic>
        <p:nvPicPr>
          <p:cNvPr id="6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4" y="226616"/>
            <a:ext cx="5793846" cy="4345384"/>
          </a:xfrm>
        </p:spPr>
      </p:pic>
      <p:sp>
        <p:nvSpPr>
          <p:cNvPr id="8" name="Rettangolo 7"/>
          <p:cNvSpPr/>
          <p:nvPr/>
        </p:nvSpPr>
        <p:spPr>
          <a:xfrm>
            <a:off x="6096000" y="193395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u="sng" dirty="0" smtClean="0"/>
              <a:t>WORKSHOP</a:t>
            </a:r>
          </a:p>
          <a:p>
            <a:pPr algn="ctr"/>
            <a:r>
              <a:rPr lang="en-GB" dirty="0" smtClean="0"/>
              <a:t>PATIENT </a:t>
            </a:r>
            <a:r>
              <a:rPr lang="en-GB" dirty="0"/>
              <a:t>AND PARENT ORIENTED TOOLS TO ASSESS HEALTH-RELATED QUALITY OF LIFE, ACTIVITY OF DAILY LIVING AND CAREGIVER BURDEN IN SMA</a:t>
            </a:r>
            <a:r>
              <a:rPr lang="en-GB" dirty="0" smtClean="0"/>
              <a:t>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Rome</a:t>
            </a:r>
            <a:r>
              <a:rPr lang="en-GB" dirty="0"/>
              <a:t>, July 13, 2019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105025" y="4851608"/>
            <a:ext cx="8162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from Italy, United States,  United Kingdom, Germany, Spain and Switzerland met to discuss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Outcome Measures (PROM) in Spinal Muscular atrophy (SMA). The group included physicians and physical therapists  with a specific experience in developing or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validating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PROMS in  neuromuscular disorders, advocacy groups and  representatives from pharmaceutical companies.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515938" y="214911"/>
            <a:ext cx="1018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</a:p>
          <a:p>
            <a:pPr marL="400050" indent="-400050">
              <a:lnSpc>
                <a:spcPct val="200000"/>
              </a:lnSpc>
              <a:spcAft>
                <a:spcPts val="0"/>
              </a:spcAft>
              <a:buAutoNum type="romanLcParenR"/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different PROMS currently or previously used in SMA, 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lnSpc>
                <a:spcPct val="200000"/>
              </a:lnSpc>
              <a:spcAft>
                <a:spcPts val="0"/>
              </a:spcAft>
              <a:buAutoNum type="romanLcParenR"/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define the domains explored by each of them, also in relation to age and SMA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type, </a:t>
            </a:r>
          </a:p>
          <a:p>
            <a:pPr marL="400050" indent="-400050">
              <a:lnSpc>
                <a:spcPct val="200000"/>
              </a:lnSpc>
              <a:spcAft>
                <a:spcPts val="0"/>
              </a:spcAft>
              <a:buAutoNum type="romanLcParenR"/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 roadmap of possible tools to be used in different settings and 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lnSpc>
                <a:spcPct val="200000"/>
              </a:lnSpc>
              <a:spcAft>
                <a:spcPts val="0"/>
              </a:spcAft>
              <a:buAutoNum type="romanLcParenR"/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where further research is needed. 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workshop, all participants contributed to review the published evidence in each area and to report current practice amongst the group. 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474133" y="420628"/>
            <a:ext cx="112437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Eugenio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Mercuri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(Catholic University, Rome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introduced the workshop, highlighting the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aims.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 OF THE EXISTING TOOLS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Sonia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Messina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(University of Messina, Messina) provided the results of a critical overview of the existing tools, 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performed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collaboration with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Antonaci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Annalia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Frongia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(Catholic University, Rome).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Dylan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Trundell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Ksenija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Gorni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Roche presented the SMA Independence Scale (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SMAIS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Valeria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Sansone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(Nemo Center, Milan) reported the development of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Amy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Pasternack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(Boston Children’s Hospital) reported the PNCR experience using the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PEDI-CAT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Jackie Montes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(Columbia University, New York)  provided a review of the tools used to assess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differentiating tools assessing 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perceived fatigue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(subjective)  from the 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physiological </a:t>
            </a:r>
            <a:r>
              <a:rPr lang="en-US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fatigue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Lia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Frongia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(Catholic University, Rome)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a review of other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used in other neuromuscular disorders but not in 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SMA.</a:t>
            </a:r>
          </a:p>
          <a:p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Erik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Henrikson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(UC Davis) reported the CNRG experience in the correlation between PROMS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PedsQL and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PODCI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measures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Duchenne muscular dystrophy (DMD).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916894" y="1691252"/>
            <a:ext cx="988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•What do we know about patients/families’ expectations or priorities?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err="1" smtClean="0">
                <a:solidFill>
                  <a:schemeClr val="accent1"/>
                </a:solidFill>
              </a:rPr>
              <a:t>Mencia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de Lemus Belmonte, Nicole Gusset, Mary </a:t>
            </a:r>
            <a:r>
              <a:rPr lang="en-GB" dirty="0" err="1">
                <a:solidFill>
                  <a:schemeClr val="accent1"/>
                </a:solidFill>
              </a:rPr>
              <a:t>Schroth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(</a:t>
            </a:r>
            <a:r>
              <a:rPr lang="en-GB" dirty="0">
                <a:solidFill>
                  <a:schemeClr val="accent1"/>
                </a:solidFill>
              </a:rPr>
              <a:t>Review of recent surveys: SMA Europe/Cure SMA/</a:t>
            </a:r>
            <a:r>
              <a:rPr lang="en-GB" dirty="0" err="1">
                <a:solidFill>
                  <a:schemeClr val="accent1"/>
                </a:solidFill>
              </a:rPr>
              <a:t>italian</a:t>
            </a:r>
            <a:r>
              <a:rPr lang="en-GB" dirty="0">
                <a:solidFill>
                  <a:schemeClr val="accent1"/>
                </a:solidFill>
              </a:rPr>
              <a:t>/ others)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•</a:t>
            </a:r>
            <a:r>
              <a:rPr lang="en-GB" dirty="0">
                <a:solidFill>
                  <a:schemeClr val="accent1"/>
                </a:solidFill>
              </a:rPr>
              <a:t>What do we know about companies’ expectations or priorities</a:t>
            </a:r>
            <a:r>
              <a:rPr lang="en-GB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Marcus </a:t>
            </a:r>
            <a:r>
              <a:rPr lang="en-GB" dirty="0" err="1">
                <a:solidFill>
                  <a:schemeClr val="accent1"/>
                </a:solidFill>
              </a:rPr>
              <a:t>Droege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Lydie</a:t>
            </a:r>
            <a:r>
              <a:rPr lang="en-GB" dirty="0">
                <a:solidFill>
                  <a:schemeClr val="accent1"/>
                </a:solidFill>
              </a:rPr>
              <a:t> Renault (</a:t>
            </a:r>
            <a:r>
              <a:rPr lang="en-GB" dirty="0" err="1">
                <a:solidFill>
                  <a:schemeClr val="accent1"/>
                </a:solidFill>
              </a:rPr>
              <a:t>Avexis</a:t>
            </a:r>
            <a:r>
              <a:rPr lang="en-GB" dirty="0">
                <a:solidFill>
                  <a:schemeClr val="accent1"/>
                </a:solidFill>
              </a:rPr>
              <a:t>)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Ivana </a:t>
            </a:r>
            <a:r>
              <a:rPr lang="en-GB" dirty="0" err="1">
                <a:solidFill>
                  <a:schemeClr val="accent1"/>
                </a:solidFill>
              </a:rPr>
              <a:t>Rubino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Chiara </a:t>
            </a:r>
            <a:r>
              <a:rPr lang="en-GB" dirty="0" err="1">
                <a:solidFill>
                  <a:schemeClr val="accent1"/>
                </a:solidFill>
              </a:rPr>
              <a:t>Marchesi</a:t>
            </a:r>
            <a:r>
              <a:rPr lang="en-GB" dirty="0">
                <a:solidFill>
                  <a:schemeClr val="accent1"/>
                </a:solidFill>
              </a:rPr>
              <a:t> (Biogen) 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Dylan </a:t>
            </a:r>
            <a:r>
              <a:rPr lang="en-GB" dirty="0" err="1">
                <a:solidFill>
                  <a:schemeClr val="accent1"/>
                </a:solidFill>
              </a:rPr>
              <a:t>Trundell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Ksenija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Gorni</a:t>
            </a:r>
            <a:r>
              <a:rPr lang="en-GB" dirty="0">
                <a:solidFill>
                  <a:schemeClr val="accent1"/>
                </a:solidFill>
              </a:rPr>
              <a:t> (Roche)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115532" y="294064"/>
            <a:ext cx="634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PATIENTS/FAMILIES’ AND COMPANIES’ EXPECTATIONS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9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31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57805" y="410251"/>
            <a:ext cx="9438290" cy="295466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PLENARY DISCUSSION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90682" y="822974"/>
            <a:ext cx="10810635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•</a:t>
            </a:r>
            <a:r>
              <a:rPr lang="en-GB" dirty="0">
                <a:solidFill>
                  <a:schemeClr val="accent1"/>
                </a:solidFill>
              </a:rPr>
              <a:t>Can we define priorities about expectations at different ages/type of SMA/ functional level </a:t>
            </a:r>
            <a:r>
              <a:rPr lang="en-GB" dirty="0" smtClean="0">
                <a:solidFill>
                  <a:schemeClr val="accent1"/>
                </a:solidFill>
              </a:rPr>
              <a:t>etc.?</a:t>
            </a: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•</a:t>
            </a:r>
            <a:r>
              <a:rPr lang="en-GB" dirty="0">
                <a:solidFill>
                  <a:schemeClr val="accent1"/>
                </a:solidFill>
              </a:rPr>
              <a:t>Are these aspects captured by the existing tools</a:t>
            </a:r>
            <a:r>
              <a:rPr lang="en-GB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•</a:t>
            </a:r>
            <a:r>
              <a:rPr lang="en-GB" dirty="0">
                <a:solidFill>
                  <a:schemeClr val="accent1"/>
                </a:solidFill>
              </a:rPr>
              <a:t>Can we define a roadmap of the tools capturing these aspects at different ages/type of SMA/ functional level </a:t>
            </a:r>
            <a:r>
              <a:rPr lang="en-GB" dirty="0" err="1" smtClean="0">
                <a:solidFill>
                  <a:schemeClr val="accent1"/>
                </a:solidFill>
              </a:rPr>
              <a:t>etc</a:t>
            </a: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•Criteria for </a:t>
            </a:r>
            <a:r>
              <a:rPr lang="en-GB" dirty="0">
                <a:solidFill>
                  <a:schemeClr val="accent1"/>
                </a:solidFill>
              </a:rPr>
              <a:t>“qualification” as a disease specific outcome measure. Is this the gold standard? How should this be used as a basis for this </a:t>
            </a:r>
            <a:r>
              <a:rPr lang="en-GB" dirty="0" smtClean="0">
                <a:solidFill>
                  <a:schemeClr val="accent1"/>
                </a:solidFill>
              </a:rPr>
              <a:t>effort?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</a:rPr>
              <a:t>Gaps </a:t>
            </a:r>
            <a:r>
              <a:rPr lang="en-GB" b="1" dirty="0">
                <a:solidFill>
                  <a:schemeClr val="accent1"/>
                </a:solidFill>
              </a:rPr>
              <a:t>and </a:t>
            </a:r>
            <a:r>
              <a:rPr lang="en-GB" b="1" dirty="0" smtClean="0">
                <a:solidFill>
                  <a:schemeClr val="accent1"/>
                </a:solidFill>
              </a:rPr>
              <a:t>future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1. Where </a:t>
            </a:r>
            <a:r>
              <a:rPr lang="en-GB" dirty="0">
                <a:solidFill>
                  <a:schemeClr val="accent1"/>
                </a:solidFill>
              </a:rPr>
              <a:t>are the gaps</a:t>
            </a:r>
            <a:r>
              <a:rPr lang="en-GB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2. Pilot/validate </a:t>
            </a:r>
            <a:r>
              <a:rPr lang="en-GB" dirty="0">
                <a:solidFill>
                  <a:schemeClr val="accent1"/>
                </a:solidFill>
              </a:rPr>
              <a:t>existing </a:t>
            </a:r>
            <a:r>
              <a:rPr lang="en-GB" dirty="0" smtClean="0">
                <a:solidFill>
                  <a:schemeClr val="accent1"/>
                </a:solidFill>
              </a:rPr>
              <a:t>scales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3. Do </a:t>
            </a:r>
            <a:r>
              <a:rPr lang="en-GB" dirty="0">
                <a:solidFill>
                  <a:schemeClr val="accent1"/>
                </a:solidFill>
              </a:rPr>
              <a:t>we need new measures?– what can be borrowed from other scales and what new needs to be developed</a:t>
            </a:r>
            <a:r>
              <a:rPr lang="en-GB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4. Workshop report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detailed workshop report will be published soon. </a:t>
            </a:r>
            <a:endParaRPr lang="en-GB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8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68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57805" y="402877"/>
            <a:ext cx="9438290" cy="30284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MAIN CONCLUSIONS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9090" y="875050"/>
            <a:ext cx="108106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A significant effort is needed to define </a:t>
            </a:r>
            <a:r>
              <a:rPr lang="en-GB" dirty="0">
                <a:solidFill>
                  <a:schemeClr val="accent1"/>
                </a:solidFill>
              </a:rPr>
              <a:t>priorities about expectations at different ages/type of SMA/ functional level </a:t>
            </a:r>
            <a:r>
              <a:rPr lang="en-GB" dirty="0" smtClean="0">
                <a:solidFill>
                  <a:schemeClr val="accent1"/>
                </a:solidFill>
              </a:rPr>
              <a:t>etc.</a:t>
            </a: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Several working groups have been identified to validate some of the existing tools (e.g. SMAIS and SMA HI) in larger cohorts and different SMA type and functional levels. </a:t>
            </a: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We do not need new measures, but a proper validation of selected tools and possibly add-on modules to increase sensitivity to changes in different SMA types.  </a:t>
            </a: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The biggest gap is related to tools available for infants with SMA type I.</a:t>
            </a: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endParaRPr lang="en-GB" sz="800" dirty="0" smtClean="0">
              <a:solidFill>
                <a:schemeClr val="accent1"/>
              </a:solidFill>
            </a:endParaRPr>
          </a:p>
          <a:p>
            <a:pPr marL="271463">
              <a:lnSpc>
                <a:spcPct val="150000"/>
              </a:lnSpc>
              <a:buFontTx/>
              <a:buChar char="-"/>
              <a:tabLst>
                <a:tab pos="541338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Tools to assess specific functions (e.g. swallowing) have to be better defined as possible target of new therapies effectiveness especially in SMA type I.</a:t>
            </a:r>
            <a:endParaRPr lang="en-GB" dirty="0" smtClean="0">
              <a:solidFill>
                <a:schemeClr val="accent1"/>
              </a:solidFill>
            </a:endParaRPr>
          </a:p>
          <a:p>
            <a:pPr marL="271463">
              <a:lnSpc>
                <a:spcPct val="150000"/>
              </a:lnSpc>
              <a:tabLst>
                <a:tab pos="541338" algn="l"/>
              </a:tabLst>
            </a:pP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workshop report will be published soon. </a:t>
            </a:r>
            <a:endParaRPr lang="en-GB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8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47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59069" y="295720"/>
            <a:ext cx="9438290" cy="403828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chemeClr val="accent1"/>
                </a:solidFill>
              </a:rPr>
              <a:t>Acknowledgments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219" y="2007240"/>
            <a:ext cx="6921258" cy="35328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2" y="1907518"/>
            <a:ext cx="3255546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2531005" y="862011"/>
            <a:ext cx="9728729" cy="4537075"/>
          </a:xfrm>
        </p:spPr>
        <p:txBody>
          <a:bodyPr/>
          <a:lstStyle/>
          <a:p>
            <a:r>
              <a:rPr lang="it-IT" dirty="0" smtClean="0"/>
              <a:t>-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/>
              <a:t>do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know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tools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</a:t>
            </a:r>
            <a:r>
              <a:rPr lang="it-IT" dirty="0" smtClean="0"/>
              <a:t>SMA?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What </a:t>
            </a:r>
            <a:r>
              <a:rPr lang="it-IT" dirty="0"/>
              <a:t>are the </a:t>
            </a:r>
            <a:r>
              <a:rPr lang="it-IT" dirty="0" err="1"/>
              <a:t>differences</a:t>
            </a:r>
            <a:r>
              <a:rPr lang="it-IT" dirty="0"/>
              <a:t>/</a:t>
            </a:r>
            <a:r>
              <a:rPr lang="it-IT" dirty="0" err="1"/>
              <a:t>similarities</a:t>
            </a:r>
            <a:r>
              <a:rPr lang="it-IT" dirty="0"/>
              <a:t> in what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capture</a:t>
            </a:r>
            <a:r>
              <a:rPr lang="it-IT" dirty="0" smtClean="0"/>
              <a:t>? 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1896534" y="3684083"/>
            <a:ext cx="787908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Critical review </a:t>
            </a:r>
            <a:r>
              <a:rPr lang="en-GB" dirty="0"/>
              <a:t>the existing patient/parent/carer reported tools used in SMA</a:t>
            </a:r>
          </a:p>
        </p:txBody>
      </p:sp>
      <p:cxnSp>
        <p:nvCxnSpPr>
          <p:cNvPr id="6" name="Connettore 2 5"/>
          <p:cNvCxnSpPr/>
          <p:nvPr/>
        </p:nvCxnSpPr>
        <p:spPr>
          <a:xfrm flipH="1">
            <a:off x="5630333" y="2378075"/>
            <a:ext cx="16934" cy="101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515938" y="1463145"/>
            <a:ext cx="10854795" cy="45370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 smtClean="0"/>
              <a:t>HRQoL </a:t>
            </a:r>
            <a:r>
              <a:rPr lang="en-GB" b="0" dirty="0"/>
              <a:t>is the degree to which a medical condition impacts on a multidimensional construct, consisting at the minimum of </a:t>
            </a:r>
            <a:r>
              <a:rPr lang="en-GB" dirty="0"/>
              <a:t>physical, psychological (including emotional and cognitive) and social health dimensions </a:t>
            </a:r>
            <a:r>
              <a:rPr lang="en-GB" b="0" dirty="0"/>
              <a:t>delineated by the World Health </a:t>
            </a:r>
            <a:r>
              <a:rPr lang="en-GB" b="0" dirty="0" smtClean="0"/>
              <a:t>Organization. </a:t>
            </a:r>
          </a:p>
          <a:p>
            <a:endParaRPr lang="en-GB" b="0" dirty="0" smtClean="0"/>
          </a:p>
          <a:p>
            <a:pPr marL="342900" indent="-342900">
              <a:buFontTx/>
              <a:buChar char="-"/>
            </a:pPr>
            <a:r>
              <a:rPr lang="en-GB" b="0" dirty="0" smtClean="0"/>
              <a:t>HRQoL </a:t>
            </a:r>
            <a:r>
              <a:rPr lang="en-GB" b="0" dirty="0"/>
              <a:t>measures can be categorized as </a:t>
            </a:r>
            <a:r>
              <a:rPr lang="en-GB" dirty="0"/>
              <a:t>generic</a:t>
            </a:r>
            <a:r>
              <a:rPr lang="en-GB" b="0" dirty="0"/>
              <a:t> or </a:t>
            </a:r>
            <a:r>
              <a:rPr lang="en-GB" dirty="0"/>
              <a:t>disease−</a:t>
            </a:r>
            <a:r>
              <a:rPr lang="en-GB" dirty="0" smtClean="0"/>
              <a:t>specific</a:t>
            </a:r>
            <a:r>
              <a:rPr lang="en-GB" b="0" dirty="0"/>
              <a:t>.</a:t>
            </a:r>
            <a:endParaRPr lang="en-GB" b="0" dirty="0" smtClean="0"/>
          </a:p>
          <a:p>
            <a:endParaRPr lang="en-GB" b="0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Generic </a:t>
            </a:r>
            <a:r>
              <a:rPr lang="en-GB" dirty="0"/>
              <a:t>HRQoL measurement instruments </a:t>
            </a:r>
            <a:r>
              <a:rPr lang="en-GB" b="0" dirty="0"/>
              <a:t>enable comparisons across </a:t>
            </a:r>
            <a:r>
              <a:rPr lang="en-GB" b="0" dirty="0" err="1"/>
              <a:t>pediatric</a:t>
            </a:r>
            <a:r>
              <a:rPr lang="en-GB" b="0" dirty="0"/>
              <a:t> populations and facilitate benchmarking with healthy population </a:t>
            </a:r>
            <a:r>
              <a:rPr lang="en-GB" b="0" dirty="0" smtClean="0"/>
              <a:t>norms.</a:t>
            </a:r>
          </a:p>
          <a:p>
            <a:endParaRPr lang="en-GB" b="0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Disease</a:t>
            </a:r>
            <a:r>
              <a:rPr lang="en-GB" dirty="0"/>
              <a:t>−specific measures </a:t>
            </a:r>
            <a:r>
              <a:rPr lang="en-GB" b="0" dirty="0"/>
              <a:t>enhance measurement sensitivity for health domains germane to a particular chronic health condition. </a:t>
            </a:r>
            <a:endParaRPr lang="en-GB" b="0" dirty="0" smtClean="0"/>
          </a:p>
          <a:p>
            <a:pPr algn="r"/>
            <a:r>
              <a:rPr lang="en-GB" sz="1800" b="0" i="1" dirty="0" smtClean="0"/>
              <a:t>(</a:t>
            </a:r>
            <a:r>
              <a:rPr lang="en-GB" sz="1800" b="0" i="1" dirty="0"/>
              <a:t>FDA, 2006, WHO, 1948, Khanna et al. 2007).</a:t>
            </a:r>
            <a:endParaRPr lang="it-IT" sz="1800" b="0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30805" y="194600"/>
            <a:ext cx="9438290" cy="403828"/>
          </a:xfrm>
        </p:spPr>
        <p:txBody>
          <a:bodyPr/>
          <a:lstStyle/>
          <a:p>
            <a:pPr algn="ctr"/>
            <a:r>
              <a:rPr lang="it-IT" dirty="0" smtClean="0"/>
              <a:t>Definition - </a:t>
            </a:r>
            <a:r>
              <a:rPr lang="en-GB" dirty="0"/>
              <a:t>HRQoL</a:t>
            </a:r>
            <a:endParaRPr lang="it-IT" dirty="0"/>
          </a:p>
        </p:txBody>
      </p:sp>
      <p:pic>
        <p:nvPicPr>
          <p:cNvPr id="6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973137" y="1641527"/>
            <a:ext cx="9895983" cy="4537075"/>
          </a:xfrm>
        </p:spPr>
        <p:txBody>
          <a:bodyPr/>
          <a:lstStyle/>
          <a:p>
            <a:pPr>
              <a:tabLst>
                <a:tab pos="355600" algn="l"/>
              </a:tabLst>
            </a:pPr>
            <a:r>
              <a:rPr lang="en-GB" b="0" dirty="0" smtClean="0">
                <a:solidFill>
                  <a:srgbClr val="FF0000"/>
                </a:solidFill>
              </a:rPr>
              <a:t>-</a:t>
            </a:r>
            <a:r>
              <a:rPr lang="en-GB" b="0" dirty="0" smtClean="0"/>
              <a:t>    The </a:t>
            </a:r>
            <a:r>
              <a:rPr lang="en-GB" b="0" dirty="0"/>
              <a:t>term </a:t>
            </a:r>
            <a:r>
              <a:rPr lang="en-GB" dirty="0" smtClean="0"/>
              <a:t>ADLs</a:t>
            </a:r>
            <a:r>
              <a:rPr lang="en-GB" b="0" dirty="0" smtClean="0"/>
              <a:t> </a:t>
            </a:r>
            <a:r>
              <a:rPr lang="en-GB" b="0" dirty="0"/>
              <a:t>refers to activities an individual should perform to manage basic physical  </a:t>
            </a:r>
            <a:r>
              <a:rPr lang="en-GB" b="0" dirty="0" smtClean="0"/>
              <a:t>         	needs </a:t>
            </a:r>
            <a:r>
              <a:rPr lang="en-GB" b="0" dirty="0"/>
              <a:t>in order to live </a:t>
            </a:r>
            <a:r>
              <a:rPr lang="en-GB" b="0" dirty="0" smtClean="0"/>
              <a:t>independently;</a:t>
            </a:r>
          </a:p>
          <a:p>
            <a:endParaRPr lang="en-GB" b="0" dirty="0" smtClean="0"/>
          </a:p>
          <a:p>
            <a:pPr marL="342900" indent="-342900">
              <a:buFontTx/>
              <a:buChar char="-"/>
            </a:pPr>
            <a:r>
              <a:rPr lang="en-GB" b="0" dirty="0" smtClean="0"/>
              <a:t>These  </a:t>
            </a:r>
            <a:r>
              <a:rPr lang="en-GB" b="0" dirty="0"/>
              <a:t>generally include a number of area related to </a:t>
            </a:r>
            <a:r>
              <a:rPr lang="en-GB" dirty="0"/>
              <a:t>physical </a:t>
            </a:r>
            <a:r>
              <a:rPr lang="en-GB" dirty="0" smtClean="0"/>
              <a:t>functioning, feeding</a:t>
            </a:r>
            <a:r>
              <a:rPr lang="en-GB" dirty="0"/>
              <a:t>, personal hygiene, dressing, </a:t>
            </a:r>
            <a:r>
              <a:rPr lang="en-GB" dirty="0" smtClean="0"/>
              <a:t>toileting and transferring/</a:t>
            </a:r>
            <a:r>
              <a:rPr lang="en-US" dirty="0" smtClean="0">
                <a:ea typeface="Calibri" panose="020F0502020204030204" pitchFamily="34" charset="0"/>
              </a:rPr>
              <a:t>moving </a:t>
            </a:r>
            <a:r>
              <a:rPr lang="en-US" dirty="0">
                <a:ea typeface="Calibri" panose="020F0502020204030204" pitchFamily="34" charset="0"/>
              </a:rPr>
              <a:t>around indoors and </a:t>
            </a:r>
            <a:r>
              <a:rPr lang="en-US" dirty="0" smtClean="0">
                <a:ea typeface="Calibri" panose="020F0502020204030204" pitchFamily="34" charset="0"/>
              </a:rPr>
              <a:t>outdoors;</a:t>
            </a:r>
            <a:r>
              <a:rPr lang="en-GB" dirty="0" smtClean="0"/>
              <a:t> 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b="0" dirty="0" smtClean="0"/>
              <a:t>More complex activities, such as meal preparation, using public transportation are generally more often explored in adults with possible cognitive impairment and are referred as </a:t>
            </a:r>
            <a:r>
              <a:rPr lang="en-GB" dirty="0" smtClean="0"/>
              <a:t>Instrumental ADL.</a:t>
            </a:r>
          </a:p>
          <a:p>
            <a:endParaRPr lang="en-GB" b="0" dirty="0" smtClean="0"/>
          </a:p>
          <a:p>
            <a:endParaRPr lang="en-GB" b="0" dirty="0"/>
          </a:p>
          <a:p>
            <a:r>
              <a:rPr lang="en-GB" b="0" dirty="0" smtClean="0"/>
              <a:t>			</a:t>
            </a:r>
            <a:r>
              <a:rPr lang="en-GB" sz="1800" b="0" i="1" dirty="0" smtClean="0"/>
              <a:t>(</a:t>
            </a:r>
            <a:r>
              <a:rPr lang="en-GB" sz="1800" b="0" i="1" dirty="0"/>
              <a:t>Boyle, Cohen, Paul, Moser, &amp; Gordon, 2002 ; Cahn-Weiner et al., 2007 </a:t>
            </a:r>
            <a:r>
              <a:rPr lang="en-GB" sz="1800" b="0" i="1" dirty="0" smtClean="0"/>
              <a:t>)</a:t>
            </a:r>
            <a:endParaRPr lang="it-IT" sz="1800" i="1" dirty="0"/>
          </a:p>
        </p:txBody>
      </p:sp>
      <p:sp>
        <p:nvSpPr>
          <p:cNvPr id="7" name="Titolo 4"/>
          <p:cNvSpPr txBox="1">
            <a:spLocks/>
          </p:cNvSpPr>
          <p:nvPr/>
        </p:nvSpPr>
        <p:spPr bwMode="auto">
          <a:xfrm>
            <a:off x="930805" y="689154"/>
            <a:ext cx="9438290" cy="4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kern="0" dirty="0" smtClean="0"/>
              <a:t>Definition - </a:t>
            </a:r>
            <a:r>
              <a:rPr lang="it-IT" kern="0" dirty="0" err="1" smtClean="0"/>
              <a:t>ADLs</a:t>
            </a:r>
            <a:endParaRPr lang="it-IT" kern="0" dirty="0"/>
          </a:p>
        </p:txBody>
      </p:sp>
      <p:pic>
        <p:nvPicPr>
          <p:cNvPr id="5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515938" y="1453194"/>
            <a:ext cx="11160125" cy="45370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b="0" dirty="0" smtClean="0"/>
              <a:t>The term </a:t>
            </a:r>
            <a:r>
              <a:rPr lang="en-GB" dirty="0" smtClean="0"/>
              <a:t>care giver </a:t>
            </a:r>
            <a:r>
              <a:rPr lang="en-GB" dirty="0"/>
              <a:t>burden </a:t>
            </a:r>
            <a:r>
              <a:rPr lang="en-GB" b="0" dirty="0"/>
              <a:t>is generally used </a:t>
            </a:r>
            <a:r>
              <a:rPr lang="en-GB" b="0" dirty="0" smtClean="0"/>
              <a:t>to </a:t>
            </a:r>
            <a:r>
              <a:rPr lang="en-GB" b="0" dirty="0"/>
              <a:t>include not only  the </a:t>
            </a:r>
            <a:r>
              <a:rPr lang="en-GB" dirty="0"/>
              <a:t>physical burden </a:t>
            </a:r>
            <a:r>
              <a:rPr lang="en-GB" b="0" dirty="0"/>
              <a:t>related to the </a:t>
            </a:r>
            <a:r>
              <a:rPr lang="en-GB" b="0" dirty="0" smtClean="0"/>
              <a:t>care, but </a:t>
            </a:r>
            <a:r>
              <a:rPr lang="en-GB" b="0" dirty="0"/>
              <a:t>also </a:t>
            </a:r>
            <a:r>
              <a:rPr lang="en-GB" b="0" dirty="0" smtClean="0"/>
              <a:t>the </a:t>
            </a:r>
            <a:r>
              <a:rPr lang="en-GB" dirty="0"/>
              <a:t>psychological, social and financial burden  </a:t>
            </a:r>
            <a:r>
              <a:rPr lang="en-GB" b="0" dirty="0"/>
              <a:t>that is experienced when providing care. </a:t>
            </a:r>
            <a:endParaRPr lang="en-GB" b="0" dirty="0" smtClean="0"/>
          </a:p>
          <a:p>
            <a:endParaRPr lang="en-GB" b="0" dirty="0"/>
          </a:p>
          <a:p>
            <a:pPr marL="342900" indent="-342900">
              <a:buFontTx/>
              <a:buChar char="-"/>
            </a:pPr>
            <a:r>
              <a:rPr lang="en-GB" b="0" dirty="0" smtClean="0"/>
              <a:t>When  </a:t>
            </a:r>
            <a:r>
              <a:rPr lang="en-GB" dirty="0"/>
              <a:t>caregivers</a:t>
            </a:r>
            <a:r>
              <a:rPr lang="en-GB" b="0" dirty="0"/>
              <a:t> are </a:t>
            </a:r>
            <a:r>
              <a:rPr lang="en-GB" dirty="0"/>
              <a:t>within the family</a:t>
            </a:r>
            <a:r>
              <a:rPr lang="en-GB" b="0" dirty="0"/>
              <a:t>,  their role is more complex and associated with multidimensional responsibilities  and a higher psychological and emotional involvement.  </a:t>
            </a:r>
            <a:endParaRPr lang="en-GB" b="0" dirty="0" smtClean="0"/>
          </a:p>
          <a:p>
            <a:pPr marL="342900" indent="-342900">
              <a:buFontTx/>
              <a:buChar char="-"/>
            </a:pPr>
            <a:endParaRPr lang="en-GB" b="0" dirty="0" smtClean="0"/>
          </a:p>
          <a:p>
            <a:pPr marL="342900" indent="-342900">
              <a:buFontTx/>
              <a:buChar char="-"/>
            </a:pPr>
            <a:r>
              <a:rPr lang="en-GB" b="0" dirty="0" smtClean="0"/>
              <a:t>More </a:t>
            </a:r>
            <a:r>
              <a:rPr lang="en-GB" b="0" dirty="0"/>
              <a:t>recently there has been an effort to  separate  ‘</a:t>
            </a:r>
            <a:r>
              <a:rPr lang="en-GB" dirty="0"/>
              <a:t>objective’ burden</a:t>
            </a:r>
            <a:r>
              <a:rPr lang="en-GB" b="0" dirty="0" smtClean="0"/>
              <a:t>’, </a:t>
            </a:r>
            <a:r>
              <a:rPr lang="en-GB" b="0" dirty="0"/>
              <a:t>that mainly refers to the more  physical or instrumental aspects of care, from ‘</a:t>
            </a:r>
            <a:r>
              <a:rPr lang="en-GB" dirty="0"/>
              <a:t>subjective burden</a:t>
            </a:r>
            <a:r>
              <a:rPr lang="en-GB" b="0" dirty="0"/>
              <a:t>’ </a:t>
            </a:r>
            <a:r>
              <a:rPr lang="en-GB" b="0" dirty="0" smtClean="0"/>
              <a:t>referring </a:t>
            </a:r>
            <a:r>
              <a:rPr lang="en-GB" b="0" dirty="0"/>
              <a:t>to the emotional or psychological aspects. </a:t>
            </a:r>
            <a:endParaRPr lang="it-IT" b="0" dirty="0"/>
          </a:p>
          <a:p>
            <a:endParaRPr lang="it-IT" b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Titolo 4"/>
          <p:cNvSpPr txBox="1">
            <a:spLocks/>
          </p:cNvSpPr>
          <p:nvPr/>
        </p:nvSpPr>
        <p:spPr bwMode="auto">
          <a:xfrm>
            <a:off x="930805" y="236935"/>
            <a:ext cx="9438290" cy="4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DE0069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kern="0" dirty="0" smtClean="0"/>
              <a:t>Definition - care </a:t>
            </a:r>
            <a:r>
              <a:rPr lang="it-IT" kern="0" dirty="0" err="1" smtClean="0"/>
              <a:t>giver</a:t>
            </a:r>
            <a:r>
              <a:rPr lang="it-IT" kern="0" dirty="0" smtClean="0"/>
              <a:t> </a:t>
            </a:r>
            <a:r>
              <a:rPr lang="it-IT" kern="0" dirty="0" err="1" smtClean="0"/>
              <a:t>burden</a:t>
            </a:r>
            <a:endParaRPr lang="it-IT" kern="0" dirty="0"/>
          </a:p>
        </p:txBody>
      </p:sp>
      <p:pic>
        <p:nvPicPr>
          <p:cNvPr id="5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311452" y="1141412"/>
            <a:ext cx="10964862" cy="45370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b="0" dirty="0" smtClean="0"/>
              <a:t>To </a:t>
            </a:r>
            <a:r>
              <a:rPr lang="en-GB" dirty="0" smtClean="0"/>
              <a:t>critically review </a:t>
            </a:r>
            <a:r>
              <a:rPr lang="en-GB" dirty="0"/>
              <a:t>the existing patient/parent/carer reported tools </a:t>
            </a:r>
            <a:r>
              <a:rPr lang="en-GB" dirty="0" smtClean="0"/>
              <a:t>used </a:t>
            </a:r>
            <a:r>
              <a:rPr lang="en-GB" dirty="0"/>
              <a:t>in SMA. </a:t>
            </a:r>
            <a:r>
              <a:rPr lang="en-GB" b="0" dirty="0" smtClean="0"/>
              <a:t>In </a:t>
            </a:r>
            <a:r>
              <a:rPr lang="en-GB" b="0" dirty="0"/>
              <a:t>order to do so we expanded the search beyond the term </a:t>
            </a:r>
            <a:r>
              <a:rPr lang="en-GB" b="0" dirty="0" smtClean="0"/>
              <a:t>‘</a:t>
            </a:r>
            <a:r>
              <a:rPr lang="en-GB" b="0" dirty="0"/>
              <a:t>HRQoL</a:t>
            </a:r>
            <a:r>
              <a:rPr lang="en-GB" b="0" dirty="0" smtClean="0"/>
              <a:t>’ </a:t>
            </a:r>
            <a:r>
              <a:rPr lang="en-GB" b="0" dirty="0"/>
              <a:t>in order to identify other tools related to </a:t>
            </a:r>
            <a:r>
              <a:rPr lang="en-GB" b="0" dirty="0" smtClean="0"/>
              <a:t>ADLs and </a:t>
            </a:r>
            <a:r>
              <a:rPr lang="en-GB" b="0" dirty="0"/>
              <a:t>care </a:t>
            </a:r>
            <a:r>
              <a:rPr lang="en-GB" b="0" dirty="0" smtClean="0"/>
              <a:t>burden, </a:t>
            </a:r>
            <a:r>
              <a:rPr lang="en-GB" b="0" dirty="0"/>
              <a:t>that also have an impact on HRQoL</a:t>
            </a:r>
            <a:r>
              <a:rPr lang="en-GB" b="0" dirty="0" smtClean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GB" b="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b="0" dirty="0" smtClean="0"/>
              <a:t>to </a:t>
            </a:r>
            <a:r>
              <a:rPr lang="en-GB" dirty="0"/>
              <a:t>explore which aspects were assessed by the individual measures </a:t>
            </a:r>
            <a:r>
              <a:rPr lang="en-GB" b="0" dirty="0"/>
              <a:t>and to establish a </a:t>
            </a:r>
            <a:r>
              <a:rPr lang="en-GB" dirty="0"/>
              <a:t>roadmap</a:t>
            </a:r>
            <a:r>
              <a:rPr lang="en-GB" b="0" dirty="0"/>
              <a:t> of  their appropriateness </a:t>
            </a:r>
            <a:r>
              <a:rPr lang="en-GB" b="0" dirty="0" smtClean="0"/>
              <a:t>in </a:t>
            </a:r>
            <a:r>
              <a:rPr lang="en-GB" b="0" dirty="0"/>
              <a:t>relation to </a:t>
            </a:r>
            <a:r>
              <a:rPr lang="en-GB" dirty="0"/>
              <a:t>age</a:t>
            </a:r>
            <a:r>
              <a:rPr lang="en-GB" b="0" dirty="0"/>
              <a:t> and </a:t>
            </a:r>
            <a:r>
              <a:rPr lang="en-GB" dirty="0"/>
              <a:t>functional status</a:t>
            </a:r>
            <a:r>
              <a:rPr lang="en-GB" b="0" dirty="0" smtClean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en-GB" b="0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GB" b="0" dirty="0" smtClean="0"/>
              <a:t>to </a:t>
            </a:r>
            <a:r>
              <a:rPr lang="en-GB" b="0" dirty="0"/>
              <a:t>establish if </a:t>
            </a:r>
            <a:r>
              <a:rPr lang="en-GB" b="0" dirty="0" smtClean="0"/>
              <a:t>and </a:t>
            </a:r>
            <a:r>
              <a:rPr lang="en-GB" b="0" dirty="0"/>
              <a:t>which of the existing tools include </a:t>
            </a:r>
            <a:r>
              <a:rPr lang="en-GB" dirty="0"/>
              <a:t>items</a:t>
            </a:r>
            <a:r>
              <a:rPr lang="en-GB" b="0" dirty="0"/>
              <a:t> that can be </a:t>
            </a:r>
            <a:r>
              <a:rPr lang="en-GB" dirty="0"/>
              <a:t>related to possible functional changes</a:t>
            </a:r>
            <a:r>
              <a:rPr lang="en-GB" b="0" dirty="0"/>
              <a:t> in clinical trials or, more generally following an intervention.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74738" y="270800"/>
            <a:ext cx="9438290" cy="4038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AIMS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219200" y="1292511"/>
            <a:ext cx="9609667" cy="4537075"/>
          </a:xfrm>
        </p:spPr>
        <p:txBody>
          <a:bodyPr/>
          <a:lstStyle/>
          <a:p>
            <a:r>
              <a:rPr lang="en-US" b="0" dirty="0" smtClean="0"/>
              <a:t>- From </a:t>
            </a:r>
            <a:r>
              <a:rPr lang="en-US" b="0" dirty="0"/>
              <a:t>the review of the literature, a total of </a:t>
            </a:r>
            <a:r>
              <a:rPr lang="en-US" dirty="0"/>
              <a:t>1170</a:t>
            </a:r>
            <a:r>
              <a:rPr lang="en-US" b="0" dirty="0"/>
              <a:t> articles were preliminarily selected based on their title. </a:t>
            </a:r>
            <a:endParaRPr lang="en-US" b="0" dirty="0" smtClean="0"/>
          </a:p>
          <a:p>
            <a:r>
              <a:rPr lang="en-US" b="0" dirty="0" smtClean="0"/>
              <a:t>- After </a:t>
            </a:r>
            <a:r>
              <a:rPr lang="en-US" b="0" dirty="0"/>
              <a:t>reviewing the full abstracts,</a:t>
            </a:r>
            <a:r>
              <a:rPr lang="en-US" dirty="0"/>
              <a:t> 173 </a:t>
            </a:r>
            <a:r>
              <a:rPr lang="en-US" b="0" dirty="0"/>
              <a:t>were selected for review of the full paper. </a:t>
            </a:r>
            <a:endParaRPr lang="en-US" b="0" dirty="0" smtClean="0"/>
          </a:p>
          <a:p>
            <a:r>
              <a:rPr lang="en-US" b="0" dirty="0" smtClean="0"/>
              <a:t>- After </a:t>
            </a:r>
            <a:r>
              <a:rPr lang="en-US" b="0" dirty="0"/>
              <a:t>reviewing the full paper, </a:t>
            </a:r>
            <a:r>
              <a:rPr lang="en-US" dirty="0"/>
              <a:t>48</a:t>
            </a:r>
            <a:r>
              <a:rPr lang="en-US" b="0" dirty="0"/>
              <a:t> papers were selected, reporting  a total of </a:t>
            </a:r>
            <a:r>
              <a:rPr lang="en-US" dirty="0" smtClean="0"/>
              <a:t>31 </a:t>
            </a:r>
            <a:r>
              <a:rPr lang="en-US" dirty="0"/>
              <a:t>measures </a:t>
            </a:r>
            <a:r>
              <a:rPr lang="en-US" b="0" dirty="0"/>
              <a:t>previously used in SMA  or cohorts on neuromuscular disorders including </a:t>
            </a:r>
            <a:r>
              <a:rPr lang="en-US" b="0" dirty="0" smtClean="0"/>
              <a:t>SMA. </a:t>
            </a:r>
            <a:endParaRPr lang="en-GB" b="0" dirty="0"/>
          </a:p>
          <a:p>
            <a:r>
              <a:rPr lang="en-US" b="0" dirty="0" smtClean="0"/>
              <a:t>- We </a:t>
            </a:r>
            <a:r>
              <a:rPr lang="en-US" b="0" dirty="0"/>
              <a:t>also identified another </a:t>
            </a:r>
            <a:r>
              <a:rPr lang="en-US" dirty="0"/>
              <a:t>4 measures (WPAI, SMAIS, ITQOL47, SMA HI) </a:t>
            </a:r>
            <a:r>
              <a:rPr lang="en-US" b="0" dirty="0"/>
              <a:t>that had not been published in full papers in relation to SMA or other pediatric neuromuscular </a:t>
            </a:r>
            <a:r>
              <a:rPr lang="en-US" b="0" dirty="0" smtClean="0"/>
              <a:t>disorders, </a:t>
            </a:r>
            <a:r>
              <a:rPr lang="en-US" b="0" dirty="0"/>
              <a:t>but are </a:t>
            </a:r>
            <a:r>
              <a:rPr lang="en-US" b="0" dirty="0" smtClean="0"/>
              <a:t>or </a:t>
            </a:r>
            <a:r>
              <a:rPr lang="en-US" b="0" dirty="0"/>
              <a:t>have been used in recent or ongoing SMA natural history studies or clinical trials.  </a:t>
            </a:r>
            <a:r>
              <a:rPr lang="en-US" b="0" dirty="0" smtClean="0"/>
              <a:t>  </a:t>
            </a:r>
            <a:endParaRPr lang="en-GB" b="0" dirty="0"/>
          </a:p>
          <a:p>
            <a:r>
              <a:rPr lang="en-US" dirty="0" smtClean="0"/>
              <a:t>- This </a:t>
            </a:r>
            <a:r>
              <a:rPr lang="en-US" dirty="0"/>
              <a:t>resulted in a total of 35 measures </a:t>
            </a:r>
            <a:r>
              <a:rPr lang="en-US" dirty="0" smtClean="0"/>
              <a:t>identified.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46138" y="186134"/>
            <a:ext cx="9438290" cy="40382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Results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302416" y="642976"/>
            <a:ext cx="10549466" cy="4537075"/>
          </a:xfrm>
        </p:spPr>
        <p:txBody>
          <a:bodyPr/>
          <a:lstStyle/>
          <a:p>
            <a:r>
              <a:rPr lang="en-GB" i="1" dirty="0" smtClean="0"/>
              <a:t>				</a:t>
            </a:r>
          </a:p>
          <a:p>
            <a:r>
              <a:rPr lang="en-GB" dirty="0" smtClean="0"/>
              <a:t>11/35</a:t>
            </a:r>
            <a:r>
              <a:rPr lang="en-GB" b="0" dirty="0" smtClean="0"/>
              <a:t> mainly </a:t>
            </a:r>
            <a:r>
              <a:rPr lang="en-GB" b="0" dirty="0"/>
              <a:t>focused </a:t>
            </a:r>
            <a:endParaRPr lang="en-GB" b="0" dirty="0" smtClean="0"/>
          </a:p>
          <a:p>
            <a:r>
              <a:rPr lang="en-GB" b="0" dirty="0" smtClean="0"/>
              <a:t>on </a:t>
            </a:r>
            <a:r>
              <a:rPr lang="en-GB" b="0" dirty="0" err="1" smtClean="0"/>
              <a:t>HRQoL</a:t>
            </a:r>
            <a:endParaRPr lang="en-GB" b="0" dirty="0" smtClean="0"/>
          </a:p>
          <a:p>
            <a:pPr marL="342900" indent="-342900">
              <a:buFontTx/>
              <a:buChar char="-"/>
            </a:pPr>
            <a:endParaRPr lang="en-GB" dirty="0" smtClean="0"/>
          </a:p>
          <a:p>
            <a:pPr marL="342900" indent="-342900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 smtClean="0"/>
          </a:p>
          <a:p>
            <a:pPr marL="342900" indent="-342900">
              <a:buFontTx/>
              <a:buChar char="-"/>
            </a:pPr>
            <a:endParaRPr lang="en-GB" b="0" dirty="0"/>
          </a:p>
          <a:p>
            <a:pPr marL="342900" indent="-342900">
              <a:buFontTx/>
              <a:buChar char="-"/>
            </a:pPr>
            <a:endParaRPr lang="en-GB" b="0" dirty="0" smtClean="0"/>
          </a:p>
          <a:p>
            <a:endParaRPr lang="en-GB" b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73137" y="22850"/>
            <a:ext cx="9438290" cy="30284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Results- </a:t>
            </a:r>
            <a:r>
              <a:rPr lang="en-GB" sz="2000" i="1" dirty="0">
                <a:solidFill>
                  <a:schemeClr val="accent1"/>
                </a:solidFill>
              </a:rPr>
              <a:t>Identification of assessed aspects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7" name="Picture 7" descr="logo Univers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90" y="6088646"/>
            <a:ext cx="544047" cy="5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82" y="5988087"/>
            <a:ext cx="644553" cy="681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32557"/>
              </p:ext>
            </p:extLst>
          </p:nvPr>
        </p:nvGraphicFramePr>
        <p:xfrm>
          <a:off x="3053893" y="384959"/>
          <a:ext cx="7357534" cy="6373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469"/>
                <a:gridCol w="320452"/>
                <a:gridCol w="428776"/>
                <a:gridCol w="639403"/>
                <a:gridCol w="428776"/>
                <a:gridCol w="2346228"/>
                <a:gridCol w="1093430"/>
                <a:gridCol w="1270000"/>
              </a:tblGrid>
              <a:tr h="464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QoL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ADL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CARE BURDEN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 TYPE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Details/comments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References of studies including SMA patients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used in SMA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trials/NH studies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497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PEDSQL core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Child self reported (5-18 years) and care giver reported  (or children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ages 2-18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years).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tools to assess HRQL in children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Iannaccone</a:t>
                      </a: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2002, 2003, and 2009, </a:t>
                      </a:r>
                      <a:r>
                        <a:rPr lang="en-US" sz="8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Mah</a:t>
                      </a: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2008, Dunaway et al. 2010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NCT02908685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NCT02628743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NCT02594124      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636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PEDSQL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NMM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Child Self reported (5-18 years) and care giver reported  (for children ages 2–18 years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). Disease-specific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modules for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NMD. (validated in SMA</a:t>
                      </a:r>
                      <a:r>
                        <a:rPr lang="en-US" sz="9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and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DMD)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annaccone</a:t>
                      </a: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2002, 2003, and 2009, Dunaway et al. 2010, </a:t>
                      </a:r>
                      <a:r>
                        <a:rPr lang="en-US" sz="8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Kocova</a:t>
                      </a: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2014, Dunaway et al. 2010, Klug et al. 2016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NCT02908685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NCT02628743    NCT02594124       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342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QoL-NMD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Patient self reported (&gt;18 years).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Specifically developed for NM disorders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Dany et al. 2015, 2017 a and 2017 b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396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WHOQOL-BREF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Patient self reported (&gt;18 years). 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questionnaire to assess HRQOL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Dany et al. 2015, 2017 a and 2017 b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AUQUEI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Child self questionnaire (from 6 to 10 years of age).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tools to assess QoL in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children.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 Oliveira et al. 2011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58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LSI-A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 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(8-18 years) and caregiver reported (5-18 years). Wide range of functional status. </a:t>
                      </a:r>
                      <a:endParaRPr lang="en-GB" sz="9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DMD.   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Simon et al. 2017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342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SOLE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1,2,3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 questionnaire (5-18 years).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children with NMD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Orcesi</a:t>
                      </a: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2014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58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Rosenberg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Esteem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Scale (RSES)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 questionnaire more oriented for adults (&gt;18 years of age)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tool to assess individual’s self esteem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Fisher et al. 2019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465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Duke Health Profile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Self-administered questionnaire more oriented for adults person.</a:t>
                      </a:r>
                      <a:endParaRPr lang="en-GB" sz="90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Generic instrument.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aseline="0" dirty="0" err="1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Rapin</a:t>
                      </a: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et al. 2016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60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Satisfaction with Life Scale (SWLS)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 questionnaire more oriented for adults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 Generic </a:t>
                      </a: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tool to assess psychological well being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Fisher et al. 2019</a:t>
                      </a:r>
                      <a:endParaRPr lang="en-GB" sz="800" baseline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  <a:tr h="605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SMA HI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✔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2,3</a:t>
                      </a:r>
                      <a:endParaRPr lang="en-GB" sz="9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Self reported&gt;12 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years. 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DEVELOPED FOR SMA</a:t>
                      </a:r>
                      <a:r>
                        <a:rPr lang="en-US" sz="9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n-GB" sz="90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Proceedings CURE SMA 2018</a:t>
                      </a:r>
                      <a:endParaRPr lang="en-GB" sz="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natural history </a:t>
                      </a:r>
                      <a:endParaRPr lang="en-GB" sz="9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37338" marR="37338" marT="37338" marB="3733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0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MAcademy">
      <a:dk1>
        <a:srgbClr val="000000"/>
      </a:dk1>
      <a:lt1>
        <a:srgbClr val="FFFFFF"/>
      </a:lt1>
      <a:dk2>
        <a:srgbClr val="004664"/>
      </a:dk2>
      <a:lt2>
        <a:srgbClr val="555555"/>
      </a:lt2>
      <a:accent1>
        <a:srgbClr val="007FC8"/>
      </a:accent1>
      <a:accent2>
        <a:srgbClr val="93A851"/>
      </a:accent2>
      <a:accent3>
        <a:srgbClr val="317983"/>
      </a:accent3>
      <a:accent4>
        <a:srgbClr val="EA5AA0"/>
      </a:accent4>
      <a:accent5>
        <a:srgbClr val="E67E52"/>
      </a:accent5>
      <a:accent6>
        <a:srgbClr val="FFC000"/>
      </a:accent6>
      <a:hlink>
        <a:srgbClr val="3F3F3F"/>
      </a:hlink>
      <a:folHlink>
        <a:srgbClr val="3F3F3F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3111</Words>
  <Application>Microsoft Office PowerPoint</Application>
  <PresentationFormat>Widescreen</PresentationFormat>
  <Paragraphs>531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Arial Unicode MS</vt:lpstr>
      <vt:lpstr>Arial</vt:lpstr>
      <vt:lpstr>Arial Narrow</vt:lpstr>
      <vt:lpstr>Calibri</vt:lpstr>
      <vt:lpstr>Helvetica</vt:lpstr>
      <vt:lpstr>Helvetica Neue</vt:lpstr>
      <vt:lpstr>Tahoma</vt:lpstr>
      <vt:lpstr>Times New Roman</vt:lpstr>
      <vt:lpstr>Struttura predefinita</vt:lpstr>
      <vt:lpstr>Patient reported outcome measures in SMA </vt:lpstr>
      <vt:lpstr>Patients’ and carers’ prospective in SMA</vt:lpstr>
      <vt:lpstr>Presentazione standard di PowerPoint</vt:lpstr>
      <vt:lpstr>Definition - HRQoL</vt:lpstr>
      <vt:lpstr>Presentazione standard di PowerPoint</vt:lpstr>
      <vt:lpstr>Presentazione standard di PowerPoint</vt:lpstr>
      <vt:lpstr>AIMS</vt:lpstr>
      <vt:lpstr>Results</vt:lpstr>
      <vt:lpstr>Results- Identification of assessed aspects </vt:lpstr>
      <vt:lpstr>Presentazione standard di PowerPoint</vt:lpstr>
      <vt:lpstr>Results- Identification of assessed aspects </vt:lpstr>
      <vt:lpstr>Results- Identification of assessed aspects </vt:lpstr>
      <vt:lpstr>Presentazione standard di PowerPoint</vt:lpstr>
      <vt:lpstr>Results</vt:lpstr>
      <vt:lpstr>Presentazione standard di PowerPoint</vt:lpstr>
      <vt:lpstr>Presentazione standard di PowerPoint</vt:lpstr>
      <vt:lpstr>Presentazione standard di PowerPoint</vt:lpstr>
      <vt:lpstr>Correlations of delta outcome measures over 12 months</vt:lpstr>
      <vt:lpstr>Take-home message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PLENARY DISCUSSION</vt:lpstr>
      <vt:lpstr>MAIN CONCLUSIONS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Lidia Adami</dc:creator>
  <cp:lastModifiedBy>Utente</cp:lastModifiedBy>
  <cp:revision>88</cp:revision>
  <dcterms:created xsi:type="dcterms:W3CDTF">2019-03-15T17:23:41Z</dcterms:created>
  <dcterms:modified xsi:type="dcterms:W3CDTF">2019-08-31T17:38:54Z</dcterms:modified>
</cp:coreProperties>
</file>